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97" r:id="rId2"/>
    <p:sldMasterId id="2147483728" r:id="rId3"/>
    <p:sldMasterId id="2147483759" r:id="rId4"/>
  </p:sldMasterIdLst>
  <p:notesMasterIdLst>
    <p:notesMasterId r:id="rId30"/>
  </p:notesMasterIdLst>
  <p:handoutMasterIdLst>
    <p:handoutMasterId r:id="rId31"/>
  </p:handoutMasterIdLst>
  <p:sldIdLst>
    <p:sldId id="258" r:id="rId5"/>
    <p:sldId id="348" r:id="rId6"/>
    <p:sldId id="339" r:id="rId7"/>
    <p:sldId id="393" r:id="rId8"/>
    <p:sldId id="358" r:id="rId9"/>
    <p:sldId id="312" r:id="rId10"/>
    <p:sldId id="366" r:id="rId11"/>
    <p:sldId id="367" r:id="rId12"/>
    <p:sldId id="368" r:id="rId13"/>
    <p:sldId id="390" r:id="rId14"/>
    <p:sldId id="369" r:id="rId15"/>
    <p:sldId id="354" r:id="rId16"/>
    <p:sldId id="391" r:id="rId17"/>
    <p:sldId id="373" r:id="rId18"/>
    <p:sldId id="356" r:id="rId19"/>
    <p:sldId id="370" r:id="rId20"/>
    <p:sldId id="392" r:id="rId21"/>
    <p:sldId id="377" r:id="rId22"/>
    <p:sldId id="361" r:id="rId23"/>
    <p:sldId id="335" r:id="rId24"/>
    <p:sldId id="374" r:id="rId25"/>
    <p:sldId id="375" r:id="rId26"/>
    <p:sldId id="319" r:id="rId27"/>
    <p:sldId id="380" r:id="rId28"/>
    <p:sldId id="3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DDE1E6"/>
    <a:srgbClr val="B8C2CC"/>
    <a:srgbClr val="40464C"/>
    <a:srgbClr val="AAFF33"/>
    <a:srgbClr val="F2F4F8"/>
    <a:srgbClr val="8B959E"/>
    <a:srgbClr val="626A73"/>
    <a:srgbClr val="212326"/>
    <a:srgbClr val="00A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966" autoAdjust="0"/>
  </p:normalViewPr>
  <p:slideViewPr>
    <p:cSldViewPr snapToGrid="0">
      <p:cViewPr varScale="1">
        <p:scale>
          <a:sx n="120" d="100"/>
          <a:sy n="120" d="100"/>
        </p:scale>
        <p:origin x="5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13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63C03-ADFC-4485-9942-546BA6158B7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280786-CABC-408D-9AFF-D19CA2FCE0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What if we used </a:t>
          </a:r>
          <a:r>
            <a:rPr lang="en-US" b="1" i="1" dirty="0"/>
            <a:t>millions of springs?</a:t>
          </a:r>
          <a:endParaRPr lang="en-US" dirty="0"/>
        </a:p>
      </dgm:t>
    </dgm:pt>
    <dgm:pt modelId="{ECB3D785-EDFE-470E-92E2-B0F50C04A843}" type="parTrans" cxnId="{364BD52E-6289-43E6-BC5B-B18A4B8EC839}">
      <dgm:prSet/>
      <dgm:spPr/>
      <dgm:t>
        <a:bodyPr/>
        <a:lstStyle/>
        <a:p>
          <a:endParaRPr lang="en-US"/>
        </a:p>
      </dgm:t>
    </dgm:pt>
    <dgm:pt modelId="{E3D5B02C-E1CC-4997-96B3-28D4091A9814}" type="sibTrans" cxnId="{364BD52E-6289-43E6-BC5B-B18A4B8EC839}">
      <dgm:prSet/>
      <dgm:spPr/>
      <dgm:t>
        <a:bodyPr/>
        <a:lstStyle/>
        <a:p>
          <a:endParaRPr lang="en-US"/>
        </a:p>
      </dgm:t>
    </dgm:pt>
    <dgm:pt modelId="{C918979D-843B-4373-85AD-FC2C2577ED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Computers can do math – fast!</a:t>
          </a:r>
          <a:endParaRPr lang="en-US"/>
        </a:p>
      </dgm:t>
    </dgm:pt>
    <dgm:pt modelId="{C05249FF-E0B0-4666-9DD1-CBCC8B5EB80A}" type="parTrans" cxnId="{6AB9FD57-DD56-4D63-9AA3-2029847DA85F}">
      <dgm:prSet/>
      <dgm:spPr/>
      <dgm:t>
        <a:bodyPr/>
        <a:lstStyle/>
        <a:p>
          <a:endParaRPr lang="en-US"/>
        </a:p>
      </dgm:t>
    </dgm:pt>
    <dgm:pt modelId="{DA055308-C870-4E23-8729-581962AFEF85}" type="sibTrans" cxnId="{6AB9FD57-DD56-4D63-9AA3-2029847DA85F}">
      <dgm:prSet/>
      <dgm:spPr/>
      <dgm:t>
        <a:bodyPr/>
        <a:lstStyle/>
        <a:p>
          <a:endParaRPr lang="en-US"/>
        </a:p>
      </dgm:t>
    </dgm:pt>
    <dgm:pt modelId="{700082F9-0954-481A-A86A-80DFC312ED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“All models are wrong, some are useful” – George Box</a:t>
          </a:r>
          <a:endParaRPr lang="en-US" dirty="0"/>
        </a:p>
      </dgm:t>
    </dgm:pt>
    <dgm:pt modelId="{7B65560E-3132-4185-BCA5-9056D36F8708}" type="parTrans" cxnId="{89FE8863-69C7-44C2-8ACA-A4D1D4B89108}">
      <dgm:prSet/>
      <dgm:spPr/>
      <dgm:t>
        <a:bodyPr/>
        <a:lstStyle/>
        <a:p>
          <a:endParaRPr lang="en-US"/>
        </a:p>
      </dgm:t>
    </dgm:pt>
    <dgm:pt modelId="{2AF59C28-6AAA-4EE1-9215-1FF77843154A}" type="sibTrans" cxnId="{89FE8863-69C7-44C2-8ACA-A4D1D4B89108}">
      <dgm:prSet/>
      <dgm:spPr/>
      <dgm:t>
        <a:bodyPr/>
        <a:lstStyle/>
        <a:p>
          <a:endParaRPr lang="en-US"/>
        </a:p>
      </dgm:t>
    </dgm:pt>
    <dgm:pt modelId="{8CD2330A-69AF-4ADB-B5B0-72195634F63D}" type="pres">
      <dgm:prSet presAssocID="{9B963C03-ADFC-4485-9942-546BA6158B7B}" presName="root" presStyleCnt="0">
        <dgm:presLayoutVars>
          <dgm:dir/>
          <dgm:resizeHandles val="exact"/>
        </dgm:presLayoutVars>
      </dgm:prSet>
      <dgm:spPr/>
    </dgm:pt>
    <dgm:pt modelId="{BAD09CD6-F5CF-4B2F-8EBA-8785ADAFBE8D}" type="pres">
      <dgm:prSet presAssocID="{CA280786-CABC-408D-9AFF-D19CA2FCE033}" presName="compNode" presStyleCnt="0"/>
      <dgm:spPr/>
    </dgm:pt>
    <dgm:pt modelId="{3415594C-3396-4216-8FBD-447BFAD5861A}" type="pres">
      <dgm:prSet presAssocID="{CA280786-CABC-408D-9AFF-D19CA2FCE033}" presName="bgRect" presStyleLbl="bgShp" presStyleIdx="0" presStyleCnt="3"/>
      <dgm:spPr/>
    </dgm:pt>
    <dgm:pt modelId="{779F3C37-9E77-4F83-8083-6FE9E3DAA0CD}" type="pres">
      <dgm:prSet presAssocID="{CA280786-CABC-408D-9AFF-D19CA2FCE0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5CD2C392-1431-4CFC-AA46-BD9845E92BBC}" type="pres">
      <dgm:prSet presAssocID="{CA280786-CABC-408D-9AFF-D19CA2FCE033}" presName="spaceRect" presStyleCnt="0"/>
      <dgm:spPr/>
    </dgm:pt>
    <dgm:pt modelId="{FB679578-182F-40EB-836C-0D0473828991}" type="pres">
      <dgm:prSet presAssocID="{CA280786-CABC-408D-9AFF-D19CA2FCE033}" presName="parTx" presStyleLbl="revTx" presStyleIdx="0" presStyleCnt="3">
        <dgm:presLayoutVars>
          <dgm:chMax val="0"/>
          <dgm:chPref val="0"/>
        </dgm:presLayoutVars>
      </dgm:prSet>
      <dgm:spPr/>
    </dgm:pt>
    <dgm:pt modelId="{C36FF5F9-2A19-4128-8641-4AA7B494242A}" type="pres">
      <dgm:prSet presAssocID="{E3D5B02C-E1CC-4997-96B3-28D4091A9814}" presName="sibTrans" presStyleCnt="0"/>
      <dgm:spPr/>
    </dgm:pt>
    <dgm:pt modelId="{A2A52B58-1110-45B7-B845-101976398A0C}" type="pres">
      <dgm:prSet presAssocID="{C918979D-843B-4373-85AD-FC2C2577ED91}" presName="compNode" presStyleCnt="0"/>
      <dgm:spPr/>
    </dgm:pt>
    <dgm:pt modelId="{2D3546FD-7B99-4D0E-95A0-558DAA864BFE}" type="pres">
      <dgm:prSet presAssocID="{C918979D-843B-4373-85AD-FC2C2577ED91}" presName="bgRect" presStyleLbl="bgShp" presStyleIdx="1" presStyleCnt="3"/>
      <dgm:spPr/>
    </dgm:pt>
    <dgm:pt modelId="{9696862D-3D22-46A8-9C89-EF9AF50AF9A9}" type="pres">
      <dgm:prSet presAssocID="{C918979D-843B-4373-85AD-FC2C2577ED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CA05DF1F-3A67-4A43-B6CB-C5CD5EC3B2F6}" type="pres">
      <dgm:prSet presAssocID="{C918979D-843B-4373-85AD-FC2C2577ED91}" presName="spaceRect" presStyleCnt="0"/>
      <dgm:spPr/>
    </dgm:pt>
    <dgm:pt modelId="{2D4C9ABE-36E2-415A-BB85-97CA02F572D7}" type="pres">
      <dgm:prSet presAssocID="{C918979D-843B-4373-85AD-FC2C2577ED91}" presName="parTx" presStyleLbl="revTx" presStyleIdx="1" presStyleCnt="3">
        <dgm:presLayoutVars>
          <dgm:chMax val="0"/>
          <dgm:chPref val="0"/>
        </dgm:presLayoutVars>
      </dgm:prSet>
      <dgm:spPr/>
    </dgm:pt>
    <dgm:pt modelId="{2BC99BFE-912F-44EE-8433-411F5E6F4161}" type="pres">
      <dgm:prSet presAssocID="{DA055308-C870-4E23-8729-581962AFEF85}" presName="sibTrans" presStyleCnt="0"/>
      <dgm:spPr/>
    </dgm:pt>
    <dgm:pt modelId="{BF9B43C7-9D69-411A-A38C-FED00C7BBF74}" type="pres">
      <dgm:prSet presAssocID="{700082F9-0954-481A-A86A-80DFC312ED80}" presName="compNode" presStyleCnt="0"/>
      <dgm:spPr/>
    </dgm:pt>
    <dgm:pt modelId="{92B92709-8A92-4A39-ABD9-F211CB876C78}" type="pres">
      <dgm:prSet presAssocID="{700082F9-0954-481A-A86A-80DFC312ED80}" presName="bgRect" presStyleLbl="bgShp" presStyleIdx="2" presStyleCnt="3"/>
      <dgm:spPr/>
    </dgm:pt>
    <dgm:pt modelId="{6D956707-56C1-4253-A2C6-F721054AF59B}" type="pres">
      <dgm:prSet presAssocID="{700082F9-0954-481A-A86A-80DFC312ED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Figure"/>
        </a:ext>
      </dgm:extLst>
    </dgm:pt>
    <dgm:pt modelId="{3FA46E9F-2E9C-4426-9130-854CA40D04D9}" type="pres">
      <dgm:prSet presAssocID="{700082F9-0954-481A-A86A-80DFC312ED80}" presName="spaceRect" presStyleCnt="0"/>
      <dgm:spPr/>
    </dgm:pt>
    <dgm:pt modelId="{807859C5-1A00-4C2E-AA3F-68965CCC265C}" type="pres">
      <dgm:prSet presAssocID="{700082F9-0954-481A-A86A-80DFC312ED8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059D10-180C-46E5-B9C6-D6D52454290F}" type="presOf" srcId="{700082F9-0954-481A-A86A-80DFC312ED80}" destId="{807859C5-1A00-4C2E-AA3F-68965CCC265C}" srcOrd="0" destOrd="0" presId="urn:microsoft.com/office/officeart/2018/2/layout/IconVerticalSolidList"/>
    <dgm:cxn modelId="{F3810A22-2CCB-4147-A434-58BD47CE011C}" type="presOf" srcId="{CA280786-CABC-408D-9AFF-D19CA2FCE033}" destId="{FB679578-182F-40EB-836C-0D0473828991}" srcOrd="0" destOrd="0" presId="urn:microsoft.com/office/officeart/2018/2/layout/IconVerticalSolidList"/>
    <dgm:cxn modelId="{364BD52E-6289-43E6-BC5B-B18A4B8EC839}" srcId="{9B963C03-ADFC-4485-9942-546BA6158B7B}" destId="{CA280786-CABC-408D-9AFF-D19CA2FCE033}" srcOrd="0" destOrd="0" parTransId="{ECB3D785-EDFE-470E-92E2-B0F50C04A843}" sibTransId="{E3D5B02C-E1CC-4997-96B3-28D4091A9814}"/>
    <dgm:cxn modelId="{6AB9FD57-DD56-4D63-9AA3-2029847DA85F}" srcId="{9B963C03-ADFC-4485-9942-546BA6158B7B}" destId="{C918979D-843B-4373-85AD-FC2C2577ED91}" srcOrd="1" destOrd="0" parTransId="{C05249FF-E0B0-4666-9DD1-CBCC8B5EB80A}" sibTransId="{DA055308-C870-4E23-8729-581962AFEF85}"/>
    <dgm:cxn modelId="{89FE8863-69C7-44C2-8ACA-A4D1D4B89108}" srcId="{9B963C03-ADFC-4485-9942-546BA6158B7B}" destId="{700082F9-0954-481A-A86A-80DFC312ED80}" srcOrd="2" destOrd="0" parTransId="{7B65560E-3132-4185-BCA5-9056D36F8708}" sibTransId="{2AF59C28-6AAA-4EE1-9215-1FF77843154A}"/>
    <dgm:cxn modelId="{5339E4C7-BD44-4666-92CC-AA7BBF47B2D9}" type="presOf" srcId="{9B963C03-ADFC-4485-9942-546BA6158B7B}" destId="{8CD2330A-69AF-4ADB-B5B0-72195634F63D}" srcOrd="0" destOrd="0" presId="urn:microsoft.com/office/officeart/2018/2/layout/IconVerticalSolidList"/>
    <dgm:cxn modelId="{1140FCDB-E9EA-481B-8D26-AEEDEBB483BB}" type="presOf" srcId="{C918979D-843B-4373-85AD-FC2C2577ED91}" destId="{2D4C9ABE-36E2-415A-BB85-97CA02F572D7}" srcOrd="0" destOrd="0" presId="urn:microsoft.com/office/officeart/2018/2/layout/IconVerticalSolidList"/>
    <dgm:cxn modelId="{BB720BE6-CE64-42EB-96FA-6BEF9949D066}" type="presParOf" srcId="{8CD2330A-69AF-4ADB-B5B0-72195634F63D}" destId="{BAD09CD6-F5CF-4B2F-8EBA-8785ADAFBE8D}" srcOrd="0" destOrd="0" presId="urn:microsoft.com/office/officeart/2018/2/layout/IconVerticalSolidList"/>
    <dgm:cxn modelId="{3BE1E716-0A33-4E27-8109-58EAB92A3F67}" type="presParOf" srcId="{BAD09CD6-F5CF-4B2F-8EBA-8785ADAFBE8D}" destId="{3415594C-3396-4216-8FBD-447BFAD5861A}" srcOrd="0" destOrd="0" presId="urn:microsoft.com/office/officeart/2018/2/layout/IconVerticalSolidList"/>
    <dgm:cxn modelId="{7BCB2092-B473-4253-B91A-AE8753274718}" type="presParOf" srcId="{BAD09CD6-F5CF-4B2F-8EBA-8785ADAFBE8D}" destId="{779F3C37-9E77-4F83-8083-6FE9E3DAA0CD}" srcOrd="1" destOrd="0" presId="urn:microsoft.com/office/officeart/2018/2/layout/IconVerticalSolidList"/>
    <dgm:cxn modelId="{4E618929-BC57-49C4-A00E-790C23E9225A}" type="presParOf" srcId="{BAD09CD6-F5CF-4B2F-8EBA-8785ADAFBE8D}" destId="{5CD2C392-1431-4CFC-AA46-BD9845E92BBC}" srcOrd="2" destOrd="0" presId="urn:microsoft.com/office/officeart/2018/2/layout/IconVerticalSolidList"/>
    <dgm:cxn modelId="{A53E7429-58F6-40A5-84EF-05E2C0CFA1B7}" type="presParOf" srcId="{BAD09CD6-F5CF-4B2F-8EBA-8785ADAFBE8D}" destId="{FB679578-182F-40EB-836C-0D0473828991}" srcOrd="3" destOrd="0" presId="urn:microsoft.com/office/officeart/2018/2/layout/IconVerticalSolidList"/>
    <dgm:cxn modelId="{832BB767-6EA2-4CE0-8ECC-014A4DBFC616}" type="presParOf" srcId="{8CD2330A-69AF-4ADB-B5B0-72195634F63D}" destId="{C36FF5F9-2A19-4128-8641-4AA7B494242A}" srcOrd="1" destOrd="0" presId="urn:microsoft.com/office/officeart/2018/2/layout/IconVerticalSolidList"/>
    <dgm:cxn modelId="{E82C5FEF-C6CD-42D6-97D2-F5AF65B337B7}" type="presParOf" srcId="{8CD2330A-69AF-4ADB-B5B0-72195634F63D}" destId="{A2A52B58-1110-45B7-B845-101976398A0C}" srcOrd="2" destOrd="0" presId="urn:microsoft.com/office/officeart/2018/2/layout/IconVerticalSolidList"/>
    <dgm:cxn modelId="{5095627F-B20E-46A9-A9C2-7D56D482D1AD}" type="presParOf" srcId="{A2A52B58-1110-45B7-B845-101976398A0C}" destId="{2D3546FD-7B99-4D0E-95A0-558DAA864BFE}" srcOrd="0" destOrd="0" presId="urn:microsoft.com/office/officeart/2018/2/layout/IconVerticalSolidList"/>
    <dgm:cxn modelId="{FC4CFDAA-4FD8-4744-9DFA-F2E5BEE87943}" type="presParOf" srcId="{A2A52B58-1110-45B7-B845-101976398A0C}" destId="{9696862D-3D22-46A8-9C89-EF9AF50AF9A9}" srcOrd="1" destOrd="0" presId="urn:microsoft.com/office/officeart/2018/2/layout/IconVerticalSolidList"/>
    <dgm:cxn modelId="{2E7C871E-207E-4E72-973A-89F3C48610FF}" type="presParOf" srcId="{A2A52B58-1110-45B7-B845-101976398A0C}" destId="{CA05DF1F-3A67-4A43-B6CB-C5CD5EC3B2F6}" srcOrd="2" destOrd="0" presId="urn:microsoft.com/office/officeart/2018/2/layout/IconVerticalSolidList"/>
    <dgm:cxn modelId="{48036BE4-1012-4853-A3BF-443D4C8A6B3B}" type="presParOf" srcId="{A2A52B58-1110-45B7-B845-101976398A0C}" destId="{2D4C9ABE-36E2-415A-BB85-97CA02F572D7}" srcOrd="3" destOrd="0" presId="urn:microsoft.com/office/officeart/2018/2/layout/IconVerticalSolidList"/>
    <dgm:cxn modelId="{D087E72C-6FCC-492E-B85E-B41493C36689}" type="presParOf" srcId="{8CD2330A-69AF-4ADB-B5B0-72195634F63D}" destId="{2BC99BFE-912F-44EE-8433-411F5E6F4161}" srcOrd="3" destOrd="0" presId="urn:microsoft.com/office/officeart/2018/2/layout/IconVerticalSolidList"/>
    <dgm:cxn modelId="{D96C90FB-FA35-464D-B98B-7D01D9D0E43C}" type="presParOf" srcId="{8CD2330A-69AF-4ADB-B5B0-72195634F63D}" destId="{BF9B43C7-9D69-411A-A38C-FED00C7BBF74}" srcOrd="4" destOrd="0" presId="urn:microsoft.com/office/officeart/2018/2/layout/IconVerticalSolidList"/>
    <dgm:cxn modelId="{89D31217-6B5B-4DF8-B834-C07F17BB2790}" type="presParOf" srcId="{BF9B43C7-9D69-411A-A38C-FED00C7BBF74}" destId="{92B92709-8A92-4A39-ABD9-F211CB876C78}" srcOrd="0" destOrd="0" presId="urn:microsoft.com/office/officeart/2018/2/layout/IconVerticalSolidList"/>
    <dgm:cxn modelId="{0E71E76C-DDF9-4303-8828-99BC0F86A470}" type="presParOf" srcId="{BF9B43C7-9D69-411A-A38C-FED00C7BBF74}" destId="{6D956707-56C1-4253-A2C6-F721054AF59B}" srcOrd="1" destOrd="0" presId="urn:microsoft.com/office/officeart/2018/2/layout/IconVerticalSolidList"/>
    <dgm:cxn modelId="{AB20251F-066F-4F65-8285-BAAEB65220C1}" type="presParOf" srcId="{BF9B43C7-9D69-411A-A38C-FED00C7BBF74}" destId="{3FA46E9F-2E9C-4426-9130-854CA40D04D9}" srcOrd="2" destOrd="0" presId="urn:microsoft.com/office/officeart/2018/2/layout/IconVerticalSolidList"/>
    <dgm:cxn modelId="{67D9182E-DB4E-4843-845F-4462AA0A1826}" type="presParOf" srcId="{BF9B43C7-9D69-411A-A38C-FED00C7BBF74}" destId="{807859C5-1A00-4C2E-AA3F-68965CCC26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5594C-3396-4216-8FBD-447BFAD5861A}">
      <dsp:nvSpPr>
        <dsp:cNvPr id="0" name=""/>
        <dsp:cNvSpPr/>
      </dsp:nvSpPr>
      <dsp:spPr>
        <a:xfrm>
          <a:off x="0" y="222"/>
          <a:ext cx="8558893" cy="5214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F3C37-9E77-4F83-8083-6FE9E3DAA0CD}">
      <dsp:nvSpPr>
        <dsp:cNvPr id="0" name=""/>
        <dsp:cNvSpPr/>
      </dsp:nvSpPr>
      <dsp:spPr>
        <a:xfrm>
          <a:off x="157735" y="117546"/>
          <a:ext cx="286792" cy="2867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79578-182F-40EB-836C-0D0473828991}">
      <dsp:nvSpPr>
        <dsp:cNvPr id="0" name=""/>
        <dsp:cNvSpPr/>
      </dsp:nvSpPr>
      <dsp:spPr>
        <a:xfrm>
          <a:off x="602263" y="222"/>
          <a:ext cx="7956629" cy="52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86" tIns="55186" rIns="55186" bIns="551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What if we used </a:t>
          </a:r>
          <a:r>
            <a:rPr lang="en-US" sz="2500" b="1" i="1" kern="1200" dirty="0"/>
            <a:t>millions of springs?</a:t>
          </a:r>
          <a:endParaRPr lang="en-US" sz="2500" kern="1200" dirty="0"/>
        </a:p>
      </dsp:txBody>
      <dsp:txXfrm>
        <a:off x="602263" y="222"/>
        <a:ext cx="7956629" cy="521440"/>
      </dsp:txXfrm>
    </dsp:sp>
    <dsp:sp modelId="{2D3546FD-7B99-4D0E-95A0-558DAA864BFE}">
      <dsp:nvSpPr>
        <dsp:cNvPr id="0" name=""/>
        <dsp:cNvSpPr/>
      </dsp:nvSpPr>
      <dsp:spPr>
        <a:xfrm>
          <a:off x="0" y="652022"/>
          <a:ext cx="8558893" cy="5214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6862D-3D22-46A8-9C89-EF9AF50AF9A9}">
      <dsp:nvSpPr>
        <dsp:cNvPr id="0" name=""/>
        <dsp:cNvSpPr/>
      </dsp:nvSpPr>
      <dsp:spPr>
        <a:xfrm>
          <a:off x="157735" y="769346"/>
          <a:ext cx="286792" cy="2867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C9ABE-36E2-415A-BB85-97CA02F572D7}">
      <dsp:nvSpPr>
        <dsp:cNvPr id="0" name=""/>
        <dsp:cNvSpPr/>
      </dsp:nvSpPr>
      <dsp:spPr>
        <a:xfrm>
          <a:off x="602263" y="652022"/>
          <a:ext cx="7956629" cy="52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86" tIns="55186" rIns="55186" bIns="551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Computers can do math – fast!</a:t>
          </a:r>
          <a:endParaRPr lang="en-US" sz="2500" kern="1200"/>
        </a:p>
      </dsp:txBody>
      <dsp:txXfrm>
        <a:off x="602263" y="652022"/>
        <a:ext cx="7956629" cy="521440"/>
      </dsp:txXfrm>
    </dsp:sp>
    <dsp:sp modelId="{92B92709-8A92-4A39-ABD9-F211CB876C78}">
      <dsp:nvSpPr>
        <dsp:cNvPr id="0" name=""/>
        <dsp:cNvSpPr/>
      </dsp:nvSpPr>
      <dsp:spPr>
        <a:xfrm>
          <a:off x="0" y="1303823"/>
          <a:ext cx="8558893" cy="5214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56707-56C1-4253-A2C6-F721054AF59B}">
      <dsp:nvSpPr>
        <dsp:cNvPr id="0" name=""/>
        <dsp:cNvSpPr/>
      </dsp:nvSpPr>
      <dsp:spPr>
        <a:xfrm>
          <a:off x="157735" y="1421147"/>
          <a:ext cx="286792" cy="2867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859C5-1A00-4C2E-AA3F-68965CCC265C}">
      <dsp:nvSpPr>
        <dsp:cNvPr id="0" name=""/>
        <dsp:cNvSpPr/>
      </dsp:nvSpPr>
      <dsp:spPr>
        <a:xfrm>
          <a:off x="602263" y="1303823"/>
          <a:ext cx="7956629" cy="52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86" tIns="55186" rIns="55186" bIns="551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“All models are wrong, some are useful” – George Box</a:t>
          </a:r>
          <a:endParaRPr lang="en-US" sz="2500" kern="1200" dirty="0"/>
        </a:p>
      </dsp:txBody>
      <dsp:txXfrm>
        <a:off x="602263" y="1303823"/>
        <a:ext cx="7956629" cy="521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101180-94AE-A148-0874-34EE0A31B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0E86C-4C4E-1FDA-0154-15C7F2DABF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0CE46-E44A-3247-A43C-11027568704B}" type="datetimeFigureOut">
              <a:rPr lang="en-US" smtClean="0">
                <a:latin typeface="Helvetica" pitchFamily="2" charset="0"/>
              </a:rPr>
              <a:t>11/5/24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074C8-EEB7-E76E-099A-D0FB5B9D5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E9CA0-3796-0BD4-664E-618D04C165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831F2-AF4E-BB4C-A8EF-42238C76ABA6}" type="slidenum">
              <a:rPr lang="en-US" smtClean="0">
                <a:latin typeface="Helvetica" pitchFamily="2" charset="0"/>
              </a:rPr>
              <a:t>‹#›</a:t>
            </a:fld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33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9D00-1CDF-434B-8F0A-8ED0A64E848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EC296-AA85-584E-8224-F9A9CE70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character recommendations:</a:t>
            </a:r>
          </a:p>
          <a:p>
            <a:r>
              <a:rPr lang="en-US" dirty="0"/>
              <a:t>Contact info: 145</a:t>
            </a:r>
          </a:p>
          <a:p>
            <a:r>
              <a:rPr lang="en-US" dirty="0"/>
              <a:t>Main title: 38 </a:t>
            </a:r>
          </a:p>
          <a:p>
            <a:r>
              <a:rPr lang="en-US" dirty="0"/>
              <a:t>Secondary title: 100</a:t>
            </a:r>
          </a:p>
          <a:p>
            <a:endParaRPr lang="en-US" dirty="0"/>
          </a:p>
          <a:p>
            <a:pPr fontAlgn="base"/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Update all text fields with your relevant information.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EC296-AA85-584E-8224-F9A9CE7032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6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EC296-AA85-584E-8224-F9A9CE7032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character recommendations:</a:t>
            </a:r>
          </a:p>
          <a:p>
            <a:r>
              <a:rPr lang="en-US" dirty="0"/>
              <a:t>Contact info: 145</a:t>
            </a:r>
          </a:p>
          <a:p>
            <a:r>
              <a:rPr lang="en-US" dirty="0"/>
              <a:t>Main title: 38 </a:t>
            </a:r>
          </a:p>
          <a:p>
            <a:r>
              <a:rPr lang="en-US" dirty="0"/>
              <a:t>Secondary title: 100</a:t>
            </a:r>
          </a:p>
          <a:p>
            <a:endParaRPr lang="en-US" dirty="0"/>
          </a:p>
          <a:p>
            <a:pPr fontAlgn="base"/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Update all text fields with your relevant information.</a:t>
            </a:r>
            <a:br>
              <a:rPr lang="en-US" dirty="0"/>
            </a:br>
            <a:endParaRPr lang="en-US" dirty="0"/>
          </a:p>
          <a:p>
            <a:pPr fontAlgn="base"/>
            <a:r>
              <a:rPr lang="en-US" b="1" i="0" dirty="0">
                <a:solidFill>
                  <a:srgbClr val="000000"/>
                </a:solidFill>
                <a:effectLst/>
                <a:latin typeface="ProximaNova"/>
              </a:rPr>
              <a:t>Logo: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 add your logo, delete the placeholder logo. Click the placeholder icon and select your logo from your files. Right click</a:t>
            </a:r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 and select crop to re-crop your logo to fit in the space. Adjust logo size if logo is more vertical or square in shape.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EC296-AA85-584E-8224-F9A9CE7032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9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character recommendations:</a:t>
            </a:r>
          </a:p>
          <a:p>
            <a:r>
              <a:rPr lang="en-US" dirty="0"/>
              <a:t>Contact info: 145</a:t>
            </a:r>
          </a:p>
          <a:p>
            <a:r>
              <a:rPr lang="en-US" dirty="0"/>
              <a:t>Main title: 38 </a:t>
            </a:r>
          </a:p>
          <a:p>
            <a:r>
              <a:rPr lang="en-US" dirty="0"/>
              <a:t>Secondary title: 100</a:t>
            </a:r>
          </a:p>
          <a:p>
            <a:endParaRPr lang="en-US" dirty="0"/>
          </a:p>
          <a:p>
            <a:pPr fontAlgn="base"/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Update all text fields with your relevant information.</a:t>
            </a:r>
            <a:br>
              <a:rPr lang="en-US" dirty="0"/>
            </a:br>
            <a:endParaRPr lang="en-US" dirty="0"/>
          </a:p>
          <a:p>
            <a:pPr fontAlgn="base"/>
            <a:r>
              <a:rPr lang="en-US" b="1" i="0" dirty="0">
                <a:solidFill>
                  <a:srgbClr val="000000"/>
                </a:solidFill>
                <a:effectLst/>
                <a:latin typeface="ProximaNova"/>
              </a:rPr>
              <a:t>Logo: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 add your logo, delete the placeholder logo. Click the placeholder icon and select your logo from your files. Right click</a:t>
            </a:r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 and select crop to re-crop your logo to fit in the space. Adjust logo size if logo is more vertical or square in shape.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EC296-AA85-584E-8224-F9A9CE7032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7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character recommendations:</a:t>
            </a:r>
          </a:p>
          <a:p>
            <a:r>
              <a:rPr lang="en-US" dirty="0"/>
              <a:t>Section divider: 35</a:t>
            </a:r>
          </a:p>
          <a:p>
            <a:r>
              <a:rPr lang="en-US" dirty="0"/>
              <a:t>Secondary description: 130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EC296-AA85-584E-8224-F9A9CE7032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52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character recommendations:</a:t>
            </a:r>
          </a:p>
          <a:p>
            <a:r>
              <a:rPr lang="en-US" dirty="0"/>
              <a:t>Section divider: 35</a:t>
            </a:r>
          </a:p>
          <a:p>
            <a:r>
              <a:rPr lang="en-US" dirty="0"/>
              <a:t>Secondary description: 130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EC296-AA85-584E-8224-F9A9CE7032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0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 Main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DA4FFB-26C5-FEA4-7430-D039D70FCF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590FEB9-4E20-F153-F0DA-610723047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68" y="223820"/>
            <a:ext cx="3625882" cy="5855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B71D13-9507-AEAB-AFA8-C885097016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EDD1A9-92D2-FF96-FA55-0E10A68C1A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6434C78-E82D-74AC-6F98-18C5A3C443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5259085-837B-D02B-1F74-EC07AE53C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5978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EA6A74-8F34-3AC8-D8D7-B16E4DFE7340}"/>
              </a:ext>
            </a:extLst>
          </p:cNvPr>
          <p:cNvSpPr/>
          <p:nvPr userDrawn="1"/>
        </p:nvSpPr>
        <p:spPr>
          <a:xfrm>
            <a:off x="6197848" y="1169003"/>
            <a:ext cx="5666405" cy="49206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F3A2D-940D-D013-017B-63694756DBC9}"/>
              </a:ext>
            </a:extLst>
          </p:cNvPr>
          <p:cNvSpPr/>
          <p:nvPr userDrawn="1"/>
        </p:nvSpPr>
        <p:spPr>
          <a:xfrm>
            <a:off x="313481" y="1169003"/>
            <a:ext cx="5666405" cy="49206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29D3A-3F37-9592-DD8A-41ABEC44FA28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FD8EF3-A812-D37C-5E6C-3D89CAAE6BBD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18589" y="229389"/>
            <a:ext cx="5661297" cy="7866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b="0" i="0"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Slide Description – Max 200 characters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AD7B6E31-BB63-BABB-3A25-BC1539FC82AE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546538" y="1414732"/>
            <a:ext cx="5202621" cy="4485736"/>
          </a:xfrm>
        </p:spPr>
        <p:txBody>
          <a:bodyPr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the icon to add a chart</a:t>
            </a:r>
          </a:p>
        </p:txBody>
      </p:sp>
      <p:sp>
        <p:nvSpPr>
          <p:cNvPr id="6" name="Chart Placeholder 14">
            <a:extLst>
              <a:ext uri="{FF2B5EF4-FFF2-40B4-BE49-F238E27FC236}">
                <a16:creationId xmlns:a16="http://schemas.microsoft.com/office/drawing/2014/main" id="{865B7184-5EEB-2ED7-8DF8-7BA53322A2D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432331" y="1414732"/>
            <a:ext cx="5213131" cy="4485736"/>
          </a:xfrm>
        </p:spPr>
        <p:txBody>
          <a:bodyPr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the icon to add a chart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F7291-D851-C415-1B3D-624435C9B98C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94805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6AB9-B8FF-EC56-AC3E-4893BFF23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993" y="223660"/>
            <a:ext cx="3275550" cy="810991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200" b="1" i="0">
                <a:solidFill>
                  <a:schemeClr val="accent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Slide Title – Max 70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3824-6F15-FD86-D30D-55E8798F55A1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9A4663-FCEF-5719-12CF-5612C4299DDB}"/>
              </a:ext>
            </a:extLst>
          </p:cNvPr>
          <p:cNvCxnSpPr>
            <a:cxnSpLocks/>
          </p:cNvCxnSpPr>
          <p:nvPr userDrawn="1"/>
        </p:nvCxnSpPr>
        <p:spPr>
          <a:xfrm>
            <a:off x="319421" y="1166648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4A9D41-333E-5D1B-DBDD-1B792437361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205060" y="209306"/>
            <a:ext cx="7464425" cy="59658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defRPr sz="2100">
                <a:latin typeface="Helvetica" pitchFamily="2" charset="0"/>
              </a:defRPr>
            </a:lvl1pPr>
            <a:lvl2pPr>
              <a:spcBef>
                <a:spcPts val="1000"/>
              </a:spcBef>
              <a:spcAft>
                <a:spcPts val="1200"/>
              </a:spcAft>
              <a:defRPr/>
            </a:lvl2pPr>
            <a:lvl3pPr>
              <a:spcBef>
                <a:spcPts val="1000"/>
              </a:spcBef>
              <a:spcAft>
                <a:spcPts val="1200"/>
              </a:spcAft>
              <a:defRPr/>
            </a:lvl3pPr>
            <a:lvl4pPr>
              <a:spcBef>
                <a:spcPts val="1000"/>
              </a:spcBef>
              <a:spcAft>
                <a:spcPts val="1200"/>
              </a:spcAft>
              <a:defRPr/>
            </a:lvl4pPr>
            <a:lvl5pPr>
              <a:spcBef>
                <a:spcPts val="100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Slide Text – Max 670 characters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00CB3-43FC-4FB5-41C5-FEB87A7497D8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248206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6AB9-B8FF-EC56-AC3E-4893BFF23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992" y="223659"/>
            <a:ext cx="5693646" cy="1535947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200" b="1" i="0">
                <a:solidFill>
                  <a:schemeClr val="accent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Slide Title – Max 70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3824-6F15-FD86-D30D-55E8798F55A1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9A4663-FCEF-5719-12CF-5612C4299DDB}"/>
              </a:ext>
            </a:extLst>
          </p:cNvPr>
          <p:cNvCxnSpPr>
            <a:cxnSpLocks/>
          </p:cNvCxnSpPr>
          <p:nvPr userDrawn="1"/>
        </p:nvCxnSpPr>
        <p:spPr>
          <a:xfrm>
            <a:off x="319421" y="2022990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1224CB-8AE7-5506-BC70-E5FDF520901B}"/>
              </a:ext>
            </a:extLst>
          </p:cNvPr>
          <p:cNvCxnSpPr>
            <a:cxnSpLocks/>
          </p:cNvCxnSpPr>
          <p:nvPr userDrawn="1"/>
        </p:nvCxnSpPr>
        <p:spPr>
          <a:xfrm>
            <a:off x="4215651" y="2022990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CBC650-4046-BB07-FC04-68F697FAE75A}"/>
              </a:ext>
            </a:extLst>
          </p:cNvPr>
          <p:cNvCxnSpPr>
            <a:cxnSpLocks/>
          </p:cNvCxnSpPr>
          <p:nvPr userDrawn="1"/>
        </p:nvCxnSpPr>
        <p:spPr>
          <a:xfrm>
            <a:off x="8129315" y="2022990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C3E86FF-8433-E5B3-1EAC-2D8E9090A8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738" y="2563812"/>
            <a:ext cx="3702442" cy="2524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latin typeface="Helvetica" pitchFamily="2" charset="0"/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– Max 30 characters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EC3C736-533A-CDFB-EE0C-DF26725F96C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06238" y="2871088"/>
            <a:ext cx="3711283" cy="3268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800">
                <a:latin typeface="Helvetica" pitchFamily="2" charset="0"/>
              </a:defRPr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Body Text – Max 300 characters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8B353C-DB68-EF1F-F163-EB9DFDAD51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5651" y="2563812"/>
            <a:ext cx="3702442" cy="2524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latin typeface="Helvetica" pitchFamily="2" charset="0"/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 dirty="0"/>
              <a:t>Title – Max 30 characters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9A79272-88A2-3A79-D64E-03B428C27E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9315" y="2563812"/>
            <a:ext cx="3702442" cy="2524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latin typeface="Helvetica" pitchFamily="2" charset="0"/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 dirty="0"/>
              <a:t>Title – Max 30 characters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D9A22-F262-073A-EC7D-9B8E77522D6B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0B2F11-2A90-17C6-BD9D-070C9680920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16086" y="2871088"/>
            <a:ext cx="3711283" cy="3268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800">
                <a:latin typeface="Helvetica" pitchFamily="2" charset="0"/>
              </a:defRPr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Body Text – Max 300 characters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32AA01-9487-575A-CB7F-E3BE74395506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125934" y="2871088"/>
            <a:ext cx="3711283" cy="3268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800">
                <a:latin typeface="Helvetica" pitchFamily="2" charset="0"/>
              </a:defRPr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Body Text – Max 300 characters</a:t>
            </a:r>
          </a:p>
        </p:txBody>
      </p:sp>
    </p:spTree>
    <p:extLst>
      <p:ext uri="{BB962C8B-B14F-4D97-AF65-F5344CB8AC3E}">
        <p14:creationId xmlns:p14="http://schemas.microsoft.com/office/powerpoint/2010/main" val="415441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6AB9-B8FF-EC56-AC3E-4893BFF23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992" y="223659"/>
            <a:ext cx="5651019" cy="1535947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200" b="1" i="0">
                <a:solidFill>
                  <a:schemeClr val="accent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Slide Title – Max 70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3824-6F15-FD86-D30D-55E8798F55A1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9A4663-FCEF-5719-12CF-5612C4299DDB}"/>
              </a:ext>
            </a:extLst>
          </p:cNvPr>
          <p:cNvCxnSpPr>
            <a:cxnSpLocks/>
          </p:cNvCxnSpPr>
          <p:nvPr userDrawn="1"/>
        </p:nvCxnSpPr>
        <p:spPr>
          <a:xfrm>
            <a:off x="319421" y="2022990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CBC650-4046-BB07-FC04-68F697FAE75A}"/>
              </a:ext>
            </a:extLst>
          </p:cNvPr>
          <p:cNvCxnSpPr>
            <a:cxnSpLocks/>
          </p:cNvCxnSpPr>
          <p:nvPr userDrawn="1"/>
        </p:nvCxnSpPr>
        <p:spPr>
          <a:xfrm>
            <a:off x="6175383" y="2022990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0FFCC-D3A6-B686-34F4-1FADB1D74C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739" y="2557716"/>
            <a:ext cx="5219948" cy="2524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latin typeface="Helvetica" pitchFamily="2" charset="0"/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– Max 30 characters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82AEF7-C2BA-9FEF-0CF0-7B027C7CC43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06238" y="2871088"/>
            <a:ext cx="5232413" cy="3268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800">
                <a:latin typeface="Helvetica" pitchFamily="2" charset="0"/>
              </a:defRPr>
            </a:lvl1pPr>
            <a:lvl2pPr marL="457200" indent="0">
              <a:spcAft>
                <a:spcPts val="1200"/>
              </a:spcAft>
              <a:buNone/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Body Text – Max 400 characters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5D8F256-1603-EA51-EC29-6AC89BFE3B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8700" y="2557716"/>
            <a:ext cx="5219948" cy="2524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b="1">
                <a:latin typeface="Helvetica" pitchFamily="2" charset="0"/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– Max 30 characters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627-70F3-E4EA-9DB0-C5659E8EEC75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1F1B01F-CF22-B057-0BF5-446BA4249F51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171011" y="2871088"/>
            <a:ext cx="5232413" cy="3268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800">
                <a:latin typeface="Helvetica" pitchFamily="2" charset="0"/>
              </a:defRPr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Body Text – Max 400 characters</a:t>
            </a:r>
          </a:p>
        </p:txBody>
      </p:sp>
    </p:spTree>
    <p:extLst>
      <p:ext uri="{BB962C8B-B14F-4D97-AF65-F5344CB8AC3E}">
        <p14:creationId xmlns:p14="http://schemas.microsoft.com/office/powerpoint/2010/main" val="1007079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B8B8D-1886-5D3E-110B-8F9D0524A6E4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6682A-1773-7EFB-A2C5-FF85A89E4C71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472456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738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– Endorsed Brand, White,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8740B29-5817-180D-DA83-AF9E2E4A6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14662" y="324503"/>
            <a:ext cx="954805" cy="59107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CD9F2DD-1CC3-479E-2E27-3216D31C3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025" y="324503"/>
            <a:ext cx="2824866" cy="9271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your logo, re-crop and resize as needed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34CA86-4E42-E866-42D9-1D6F2AB400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C19F679-B7C4-C058-A61F-7DF2305A493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8F1D9BC-C03E-A5C3-9A5C-B18EAD5FCD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F7CFB6D-A6F8-581D-1A02-329E06AED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4170494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 Main,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DA4FFB-26C5-FEA4-7430-D039D70FCF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590FEB9-4E20-F153-F0DA-610723047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68" y="223820"/>
            <a:ext cx="3625882" cy="5855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B71D13-9507-AEAB-AFA8-C885097016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EDD1A9-92D2-FF96-FA55-0E10A68C1A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3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E93A6C7-07DE-698F-060B-C83FDBD33F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EE31CC5-91BA-4B73-FEA6-07D5E4CB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1821180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 Sub Brand,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DA4FFB-26C5-FEA4-7430-D039D70FCF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5B23C8-4020-ED97-0961-A87FCC2414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07C024-45E0-C5AF-5E20-C09375AAB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3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CC65B8-C2D5-8630-E6E4-74CC3749E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025" y="328249"/>
            <a:ext cx="2824866" cy="9271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MIT sub-brand logo, re-crop and resize as needed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B413E3A-2E4A-DE58-276C-6B427D023F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CB49D4D-2B91-739E-00A0-5F800821CF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987044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 Endorsed Brand,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DA4FFB-26C5-FEA4-7430-D039D70FCF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952FD86-C603-1494-52EF-5BEF9CD10D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661" y="324503"/>
            <a:ext cx="954807" cy="59107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CD9F2DD-1CC3-479E-2E27-3216D31C3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025" y="324503"/>
            <a:ext cx="2824866" cy="9271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logo, re-crop and resize as needed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B0C046-6DA5-4B0C-0AB1-90A744A044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F5AD4B-0791-DEE8-9D08-538D06E7FC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3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79FED9-372D-CDF4-35F3-8039430CF2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7F56AD1-3E57-D8EA-FDEA-B77EBD4C12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235915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 Sub Brand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DA4FFB-26C5-FEA4-7430-D039D70FCF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5B23C8-4020-ED97-0961-A87FCC2414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07C024-45E0-C5AF-5E20-C09375AAB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CC65B8-C2D5-8630-E6E4-74CC3749E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025" y="328249"/>
            <a:ext cx="2824866" cy="9271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MIT sub-brand logo, re-crop and resize as needed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8943BF9-9852-B571-CB8A-414BA24F41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674D496-5B86-01B6-808A-809100FCC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2009631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– 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02360E-8964-C14F-66A7-0D9C2AA471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32FB2-5489-C66D-B7C0-31A676A78461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C9DC30-F95B-CD3B-9467-CEE586787A08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bg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1C091-0B22-B285-BB16-D028139BF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81" y="267775"/>
            <a:ext cx="9944616" cy="532105"/>
          </a:xfrm>
        </p:spPr>
        <p:txBody>
          <a:bodyPr anchor="t" anchorCtr="0">
            <a:noAutofit/>
          </a:bodyPr>
          <a:lstStyle>
            <a:lvl1pPr>
              <a:lnSpc>
                <a:spcPts val="4320"/>
              </a:lnSpc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Section Divider – Max 38 characters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C5C90-F626-74D1-6978-0AFECB0A6C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481" y="806834"/>
            <a:ext cx="9944616" cy="1978408"/>
          </a:xfrm>
        </p:spPr>
        <p:txBody>
          <a:bodyPr>
            <a:noAutofit/>
          </a:bodyPr>
          <a:lstStyle>
            <a:lvl1pPr marL="0" indent="0">
              <a:lnSpc>
                <a:spcPts val="4320"/>
              </a:lnSpc>
              <a:buNone/>
              <a:defRPr sz="4200" b="1" i="0">
                <a:solidFill>
                  <a:srgbClr val="8B959E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Description – Max 130 characters</a:t>
            </a:r>
          </a:p>
        </p:txBody>
      </p:sp>
    </p:spTree>
    <p:extLst>
      <p:ext uri="{BB962C8B-B14F-4D97-AF65-F5344CB8AC3E}">
        <p14:creationId xmlns:p14="http://schemas.microsoft.com/office/powerpoint/2010/main" val="1205578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02360E-8964-C14F-66A7-0D9C2AA471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C9DC30-F95B-CD3B-9467-CEE586787A08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bg1"/>
                </a:solidFill>
                <a:latin typeface="Helvetica" pitchFamily="2" charset="0"/>
              </a:rPr>
              <a:pPr/>
              <a:t>‹#›</a:t>
            </a:fld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27A6D-B8C9-FB9F-2B11-8F81E2A3F185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DE577B-C053-FD54-7878-7E047AB47A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81" y="425731"/>
            <a:ext cx="9944616" cy="3554956"/>
          </a:xfrm>
        </p:spPr>
        <p:txBody>
          <a:bodyPr anchor="t" anchorCtr="0">
            <a:noAutofit/>
          </a:bodyPr>
          <a:lstStyle>
            <a:lvl1pPr marL="293688" indent="-293688">
              <a:lnSpc>
                <a:spcPct val="100000"/>
              </a:lnSpc>
              <a:tabLst/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“Quote Text – Max 180 characters”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14C7BA-4323-0DF0-90BD-75906C1FA4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481" y="4842080"/>
            <a:ext cx="6520135" cy="254658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None/>
              <a:defRPr sz="2000" b="1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Quote Author ’XX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EB1D27-9A5C-6608-CBF1-CF65A2D7316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13481" y="5213144"/>
            <a:ext cx="6520135" cy="7834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 b="0" i="1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Quote Author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97B1D5-6A79-308A-4DFA-19417315FC59}"/>
              </a:ext>
            </a:extLst>
          </p:cNvPr>
          <p:cNvCxnSpPr>
            <a:cxnSpLocks/>
          </p:cNvCxnSpPr>
          <p:nvPr userDrawn="1"/>
        </p:nvCxnSpPr>
        <p:spPr>
          <a:xfrm>
            <a:off x="319421" y="4413678"/>
            <a:ext cx="180198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106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 Main, White,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C42A665-A21C-CD79-1D8D-1D99E2970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4072" y="223820"/>
            <a:ext cx="3625874" cy="5855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B71D13-9507-AEAB-AFA8-C885097016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EDD1A9-92D2-FF96-FA55-0E10A68C1A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E3DD2C8-9293-3716-3D91-FA4E99B3EE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58B4182-C52B-A65A-1CE0-5AB690F39A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3963801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 Sub Brand, White,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05B23C8-4020-ED97-0961-A87FCC2414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07C024-45E0-C5AF-5E20-C09375AAB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CC65B8-C2D5-8630-E6E4-74CC3749E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025" y="328249"/>
            <a:ext cx="2824866" cy="9271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MIT sub-brand logo, re-crop and resize as needed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6F7A042-B5C2-47EE-EA30-7D530FEB87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3D9C569-7DD9-5E60-DA78-EE65C44EC1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29519395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 Endorsed Brand, White,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8740B29-5817-180D-DA83-AF9E2E4A6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14662" y="324503"/>
            <a:ext cx="954805" cy="59107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CD9F2DD-1CC3-479E-2E27-3216D31C3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025" y="324503"/>
            <a:ext cx="2824866" cy="9271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your logo, re-crop and resize as needed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34CA86-4E42-E866-42D9-1D6F2AB400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C19F679-B7C4-C058-A61F-7DF2305A493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8F1D9BC-C03E-A5C3-9A5C-B18EAD5FCD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F7CFB6D-A6F8-581D-1A02-329E06AED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2261911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– White,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E32FB2-5489-C66D-B7C0-31A676A78461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C9DC30-F95B-CD3B-9467-CEE586787A08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1FF9F7-CD9B-3E67-501F-928CA31B6D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81" y="267775"/>
            <a:ext cx="9944616" cy="532105"/>
          </a:xfrm>
        </p:spPr>
        <p:txBody>
          <a:bodyPr anchor="t" anchorCtr="0">
            <a:noAutofit/>
          </a:bodyPr>
          <a:lstStyle>
            <a:lvl1pPr>
              <a:lnSpc>
                <a:spcPts val="4320"/>
              </a:lnSpc>
              <a:defRPr sz="4200" b="1" i="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Section Divider – Max 38 characters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CFF7BF-C6F6-7E09-2F5D-FB8610A74FB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481" y="806834"/>
            <a:ext cx="9944616" cy="1978408"/>
          </a:xfrm>
        </p:spPr>
        <p:txBody>
          <a:bodyPr>
            <a:noAutofit/>
          </a:bodyPr>
          <a:lstStyle>
            <a:lvl1pPr marL="0" indent="0">
              <a:lnSpc>
                <a:spcPts val="4320"/>
              </a:lnSpc>
              <a:buNone/>
              <a:defRPr sz="4200" b="1" i="0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Description – Max 130 characters</a:t>
            </a:r>
          </a:p>
        </p:txBody>
      </p:sp>
    </p:spTree>
    <p:extLst>
      <p:ext uri="{BB962C8B-B14F-4D97-AF65-F5344CB8AC3E}">
        <p14:creationId xmlns:p14="http://schemas.microsoft.com/office/powerpoint/2010/main" val="2797012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 White,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489839-2387-FFD3-DCFE-9ADA5528D14A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4A604-913B-0501-08AA-548D08103F54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CB095-270D-97ED-16C2-9B230B8F3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81" y="425731"/>
            <a:ext cx="9944616" cy="3554956"/>
          </a:xfrm>
        </p:spPr>
        <p:txBody>
          <a:bodyPr anchor="t" anchorCtr="0">
            <a:noAutofit/>
          </a:bodyPr>
          <a:lstStyle>
            <a:lvl1pPr marL="293688" indent="-293688">
              <a:lnSpc>
                <a:spcPct val="100000"/>
              </a:lnSpc>
              <a:tabLst/>
              <a:defRPr sz="4200" b="1" i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“Quote Text – Max 180 characters”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62D7A-7777-A5FD-DEE4-F88191949B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481" y="4842080"/>
            <a:ext cx="6520135" cy="254658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None/>
              <a:defRPr sz="2000" b="1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Quote Author ’XX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D1EE371-28CD-F2A9-92A5-633133548427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13481" y="5213144"/>
            <a:ext cx="6520135" cy="7834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 b="0" i="1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Quote Author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9D7FB5-AEC1-D737-62D3-238D849B3862}"/>
              </a:ext>
            </a:extLst>
          </p:cNvPr>
          <p:cNvCxnSpPr>
            <a:cxnSpLocks/>
          </p:cNvCxnSpPr>
          <p:nvPr userDrawn="1"/>
        </p:nvCxnSpPr>
        <p:spPr>
          <a:xfrm>
            <a:off x="319421" y="4413678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23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 Main, White, Gra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C42A665-A21C-CD79-1D8D-1D99E2970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4072" y="223820"/>
            <a:ext cx="3625874" cy="5855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B71D13-9507-AEAB-AFA8-C885097016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EDD1A9-92D2-FF96-FA55-0E10A68C1A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3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27AB69D-B657-2F29-B566-3F6FF48EE3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56C3B82-2B99-94CF-A919-28DCA302A9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3366805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 Sub Brand, White, Gra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05B23C8-4020-ED97-0961-A87FCC2414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07C024-45E0-C5AF-5E20-C09375AAB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3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CC65B8-C2D5-8630-E6E4-74CC3749E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025" y="328249"/>
            <a:ext cx="2824866" cy="9271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MIT sub-brand logo, re-crop and resize as needed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C82065-D646-B727-19A1-F044C380B5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CA78149-8BF2-69CC-576D-BE0F9F68D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23792787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 Endorsed Brand, White,  Gra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8740B29-5817-180D-DA83-AF9E2E4A6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14662" y="324503"/>
            <a:ext cx="954805" cy="59107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CD9F2DD-1CC3-479E-2E27-3216D31C3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025" y="324503"/>
            <a:ext cx="2824866" cy="9271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your logo, re-crop and resize as needed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34CA86-4E42-E866-42D9-1D6F2AB400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C19F679-B7C4-C058-A61F-7DF2305A493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3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B69C17B-BB02-3108-D637-D723FE1BCC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F7F33E-7AE1-3D61-54E6-F3EAA2568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310521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 Endorsed Brand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DA4FFB-26C5-FEA4-7430-D039D70FCF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952FD86-C603-1494-52EF-5BEF9CD10D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661" y="324503"/>
            <a:ext cx="954807" cy="59107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CD9F2DD-1CC3-479E-2E27-3216D31C3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025" y="324503"/>
            <a:ext cx="2824866" cy="9271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logo, re-crop and resize as needed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E296DD-1B13-D98E-27AF-005F248EE8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958" y="1778261"/>
            <a:ext cx="9963805" cy="520907"/>
          </a:xfrm>
        </p:spPr>
        <p:txBody>
          <a:bodyPr anchor="t" anchorCtr="0">
            <a:noAutofit/>
          </a:bodyPr>
          <a:lstStyle>
            <a:lvl1pPr algn="l">
              <a:lnSpc>
                <a:spcPts val="4400"/>
              </a:lnSpc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Main Title – Max 38 characters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B005292-39D5-523C-C41E-70D3546AE96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8958" y="2307394"/>
            <a:ext cx="9963805" cy="1825486"/>
          </a:xfrm>
        </p:spPr>
        <p:txBody>
          <a:bodyPr>
            <a:noAutofit/>
          </a:bodyPr>
          <a:lstStyle>
            <a:lvl1pPr marL="0" indent="0">
              <a:lnSpc>
                <a:spcPts val="4400"/>
              </a:lnSpc>
              <a:buNone/>
              <a:defRPr sz="4200" b="1" i="0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Secondary Title – Max 100 characters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E4460080-8332-537E-67D0-445106FEC6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Your Name</a:t>
            </a:r>
            <a:br>
              <a:rPr lang="en-US" dirty="0"/>
            </a:br>
            <a:r>
              <a:rPr lang="en-US" dirty="0"/>
              <a:t>Your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4635A93-6564-ADEF-6048-9E8C1D0BE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1885" y="5867858"/>
            <a:ext cx="4114800" cy="642269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ts val="16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34600652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– White, Gra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E32FB2-5489-C66D-B7C0-31A676A78461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C9DC30-F95B-CD3B-9467-CEE586787A08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4C8FD2-B36E-4547-BA9B-A1118D4789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81" y="267775"/>
            <a:ext cx="9944616" cy="532105"/>
          </a:xfrm>
        </p:spPr>
        <p:txBody>
          <a:bodyPr anchor="t" anchorCtr="0">
            <a:noAutofit/>
          </a:bodyPr>
          <a:lstStyle>
            <a:lvl1pPr>
              <a:lnSpc>
                <a:spcPts val="4320"/>
              </a:lnSpc>
              <a:defRPr sz="4200" b="1" i="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Section Divider – Max 38 characters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259E7C-908B-A780-68F5-F2B1C81BE5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481" y="806834"/>
            <a:ext cx="9944616" cy="1978408"/>
          </a:xfrm>
        </p:spPr>
        <p:txBody>
          <a:bodyPr>
            <a:noAutofit/>
          </a:bodyPr>
          <a:lstStyle>
            <a:lvl1pPr marL="0" indent="0">
              <a:lnSpc>
                <a:spcPts val="4320"/>
              </a:lnSpc>
              <a:buNone/>
              <a:defRPr sz="4200" b="1" i="0">
                <a:solidFill>
                  <a:schemeClr val="accent3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Description – Max 130 characters</a:t>
            </a:r>
          </a:p>
        </p:txBody>
      </p:sp>
    </p:spTree>
    <p:extLst>
      <p:ext uri="{BB962C8B-B14F-4D97-AF65-F5344CB8AC3E}">
        <p14:creationId xmlns:p14="http://schemas.microsoft.com/office/powerpoint/2010/main" val="1504170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 White, Gra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489839-2387-FFD3-DCFE-9ADA5528D14A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4A604-913B-0501-08AA-548D08103F54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1E197-5D52-1BEE-D008-06ED96E7B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81" y="425731"/>
            <a:ext cx="9944616" cy="3554956"/>
          </a:xfrm>
        </p:spPr>
        <p:txBody>
          <a:bodyPr anchor="t" anchorCtr="0">
            <a:noAutofit/>
          </a:bodyPr>
          <a:lstStyle>
            <a:lvl1pPr marL="293688" indent="-293688">
              <a:lnSpc>
                <a:spcPct val="100000"/>
              </a:lnSpc>
              <a:tabLst/>
              <a:defRPr sz="4200" b="1" i="0">
                <a:solidFill>
                  <a:schemeClr val="accent3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“Quote Text – Max 180 characters”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B517E05-4DDD-0D01-734E-3DE7A861723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481" y="4842080"/>
            <a:ext cx="6520135" cy="254658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None/>
              <a:defRPr sz="2000" b="1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Quote Author ’XX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C814A5-9BDD-158B-D8F6-CBAFB7B3680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13481" y="5213144"/>
            <a:ext cx="6520135" cy="7834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 b="0" i="1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Quote Author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E1E4DD-5602-9E88-2C02-25456206D622}"/>
              </a:ext>
            </a:extLst>
          </p:cNvPr>
          <p:cNvCxnSpPr>
            <a:cxnSpLocks/>
          </p:cNvCxnSpPr>
          <p:nvPr userDrawn="1"/>
        </p:nvCxnSpPr>
        <p:spPr>
          <a:xfrm>
            <a:off x="319421" y="4413678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49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–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02360E-8964-C14F-66A7-0D9C2AA471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66F76-B9BE-CDE9-91E9-A22BFEBB4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81" y="267775"/>
            <a:ext cx="9944616" cy="532105"/>
          </a:xfrm>
        </p:spPr>
        <p:txBody>
          <a:bodyPr anchor="t" anchorCtr="0">
            <a:noAutofit/>
          </a:bodyPr>
          <a:lstStyle>
            <a:lvl1pPr>
              <a:lnSpc>
                <a:spcPts val="4320"/>
              </a:lnSpc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Section Divider – Max 38 characters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F7D57-EF37-A702-AA25-5345A9CA56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481" y="806834"/>
            <a:ext cx="9944616" cy="1978408"/>
          </a:xfrm>
        </p:spPr>
        <p:txBody>
          <a:bodyPr>
            <a:noAutofit/>
          </a:bodyPr>
          <a:lstStyle>
            <a:lvl1pPr marL="0" indent="0">
              <a:lnSpc>
                <a:spcPts val="4320"/>
              </a:lnSpc>
              <a:buNone/>
              <a:defRPr sz="4200" b="1" i="0">
                <a:solidFill>
                  <a:schemeClr val="accent2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Description – Max 130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32FB2-5489-C66D-B7C0-31A676A78461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C9DC30-F95B-CD3B-9467-CEE586787A08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bg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64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02360E-8964-C14F-66A7-0D9C2AA471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66F76-B9BE-CDE9-91E9-A22BFEBB4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81" y="425731"/>
            <a:ext cx="9944616" cy="3554956"/>
          </a:xfrm>
        </p:spPr>
        <p:txBody>
          <a:bodyPr anchor="t" anchorCtr="0">
            <a:noAutofit/>
          </a:bodyPr>
          <a:lstStyle>
            <a:lvl1pPr marL="293688" indent="-293688">
              <a:lnSpc>
                <a:spcPct val="100000"/>
              </a:lnSpc>
              <a:tabLst/>
              <a:defRPr sz="4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“Quote Text – Max 180 characters”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32FB2-5489-C66D-B7C0-31A676A78461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C9DC30-F95B-CD3B-9467-CEE586787A08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bg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78DDD3-3229-C4C2-050D-B6AFCF902435}"/>
              </a:ext>
            </a:extLst>
          </p:cNvPr>
          <p:cNvCxnSpPr>
            <a:cxnSpLocks/>
          </p:cNvCxnSpPr>
          <p:nvPr userDrawn="1"/>
        </p:nvCxnSpPr>
        <p:spPr>
          <a:xfrm>
            <a:off x="319421" y="4413678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121F57E-7A3D-523B-1263-2147287CBB0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3481" y="4842080"/>
            <a:ext cx="6520135" cy="254658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None/>
              <a:defRPr sz="2000" b="1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Quote Author ’XX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6CD48A0-01A4-BD36-D9AD-53422DD1D5A8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13481" y="5213144"/>
            <a:ext cx="6520135" cy="7834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 b="0" i="1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Quote Author Title</a:t>
            </a:r>
          </a:p>
        </p:txBody>
      </p:sp>
    </p:spTree>
    <p:extLst>
      <p:ext uri="{BB962C8B-B14F-4D97-AF65-F5344CB8AC3E}">
        <p14:creationId xmlns:p14="http://schemas.microsoft.com/office/powerpoint/2010/main" val="56134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6AB9-B8FF-EC56-AC3E-4893BFF23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993" y="223660"/>
            <a:ext cx="5533766" cy="810991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200" b="1" i="0">
                <a:solidFill>
                  <a:schemeClr val="accent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Slide Title – Max 70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84EB4-2DDE-A84F-F145-EF9B876934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83085" y="250554"/>
            <a:ext cx="2533403" cy="58686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400" b="0" i="0">
                <a:latin typeface="Helvetica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Column Text – Max 350 characters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A3824-6F15-FD86-D30D-55E8798F55A1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9A4663-FCEF-5719-12CF-5612C4299DDB}"/>
              </a:ext>
            </a:extLst>
          </p:cNvPr>
          <p:cNvCxnSpPr>
            <a:cxnSpLocks/>
          </p:cNvCxnSpPr>
          <p:nvPr userDrawn="1"/>
        </p:nvCxnSpPr>
        <p:spPr>
          <a:xfrm>
            <a:off x="319421" y="1166648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4D08E89-767A-785D-CEE4-D77A66532F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8589" y="1767901"/>
            <a:ext cx="5539170" cy="43513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 b="1" i="0"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Large Slide Description Text – Max 350 characters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7D94A36-DCC8-9687-455C-DF3D3D6A1B1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116291" y="250554"/>
            <a:ext cx="2533403" cy="58686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400">
                <a:latin typeface="Helvetica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Column Text – Max 350 characters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19908-9DA8-0589-2D4C-7B455E1CBD18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41252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Shor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6AB9-B8FF-EC56-AC3E-4893BFF23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993" y="223660"/>
            <a:ext cx="5533766" cy="810991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200" b="1" i="0">
                <a:solidFill>
                  <a:schemeClr val="accent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Slide Title – Max 70 characters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9A4663-FCEF-5719-12CF-5612C4299DDB}"/>
              </a:ext>
            </a:extLst>
          </p:cNvPr>
          <p:cNvCxnSpPr>
            <a:cxnSpLocks/>
          </p:cNvCxnSpPr>
          <p:nvPr userDrawn="1"/>
        </p:nvCxnSpPr>
        <p:spPr>
          <a:xfrm>
            <a:off x="319421" y="1166648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4D08E89-767A-785D-CEE4-D77A66532F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8589" y="1767901"/>
            <a:ext cx="5539170" cy="43513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00" b="1" i="0"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Large Slide Description Text – Max 350 characters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52277A-0FA6-549A-322C-412B23567C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the icon to add a photo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2E874-5A2C-DFB4-74AB-49B738846856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99168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on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9A4663-FCEF-5719-12CF-5612C4299DDB}"/>
              </a:ext>
            </a:extLst>
          </p:cNvPr>
          <p:cNvCxnSpPr>
            <a:cxnSpLocks/>
          </p:cNvCxnSpPr>
          <p:nvPr userDrawn="1"/>
        </p:nvCxnSpPr>
        <p:spPr>
          <a:xfrm>
            <a:off x="319421" y="1166648"/>
            <a:ext cx="180198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4D08E89-767A-785D-CEE4-D77A66532F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8589" y="1767901"/>
            <a:ext cx="4921068" cy="4351333"/>
          </a:xfrm>
        </p:spPr>
        <p:txBody>
          <a:bodyPr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800" b="0" i="0"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Small Slide Description Text – Max 520 characters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E043900-9E70-F92C-3F55-ABECBCF03C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the icon to add a photo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2FFC7-EE23-EAA4-A89F-FA7F579AC4CE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5E1B16-877C-A8E7-A098-DE2877C2B8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993" y="223660"/>
            <a:ext cx="5533766" cy="810991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200" b="1" i="0">
                <a:solidFill>
                  <a:schemeClr val="accent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Slide Title – Max 70 characters</a:t>
            </a:r>
          </a:p>
        </p:txBody>
      </p:sp>
    </p:spTree>
    <p:extLst>
      <p:ext uri="{BB962C8B-B14F-4D97-AF65-F5344CB8AC3E}">
        <p14:creationId xmlns:p14="http://schemas.microsoft.com/office/powerpoint/2010/main" val="214543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3F3A2D-940D-D013-017B-63694756DBC9}"/>
              </a:ext>
            </a:extLst>
          </p:cNvPr>
          <p:cNvSpPr/>
          <p:nvPr userDrawn="1"/>
        </p:nvSpPr>
        <p:spPr>
          <a:xfrm>
            <a:off x="3367314" y="330989"/>
            <a:ext cx="8506097" cy="57586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29D3A-3F37-9592-DD8A-41ABEC44FA28}"/>
              </a:ext>
            </a:extLst>
          </p:cNvPr>
          <p:cNvSpPr txBox="1"/>
          <p:nvPr userDrawn="1"/>
        </p:nvSpPr>
        <p:spPr>
          <a:xfrm>
            <a:off x="9229912" y="6350714"/>
            <a:ext cx="264860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F02A92-B497-3B47-85FA-49EC792AEAD1}" type="slidenum">
              <a:rPr lang="en-US" sz="1000" smtClean="0">
                <a:solidFill>
                  <a:schemeClr val="tx1"/>
                </a:solidFill>
                <a:latin typeface="Helvetica" pitchFamily="2" charset="0"/>
              </a:rPr>
              <a:pPr/>
              <a:t>‹#›</a:t>
            </a:fld>
            <a:endParaRPr lang="en-US" sz="1000" b="0" i="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FD8EF3-A812-D37C-5E6C-3D89CAAE6BBD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18589" y="229389"/>
            <a:ext cx="2439125" cy="5858885"/>
          </a:xfrm>
        </p:spPr>
        <p:txBody>
          <a:bodyPr>
            <a:norm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400" b="0" i="0"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Slide Description Text – Max 400 characters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AD7B6E31-BB63-BABB-3A25-BC1539FC82AE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3615559" y="613074"/>
            <a:ext cx="8029903" cy="5201130"/>
          </a:xfrm>
        </p:spPr>
        <p:txBody>
          <a:bodyPr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the icon to add a chart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F6BD-8143-5A5D-9B45-2A1A59943161}"/>
              </a:ext>
            </a:extLst>
          </p:cNvPr>
          <p:cNvSpPr txBox="1"/>
          <p:nvPr userDrawn="1"/>
        </p:nvSpPr>
        <p:spPr>
          <a:xfrm>
            <a:off x="313481" y="6366860"/>
            <a:ext cx="2648607" cy="254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effectLst/>
                <a:latin typeface="Helvetica" pitchFamily="2" charset="0"/>
              </a:rPr>
              <a:t>Massachusetts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24603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88F30-EDDA-BDB0-8AE9-5013C51F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3FE0-B12A-9E73-4408-C5754DB4D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3B03-5493-6C6F-E9FD-27A77B84A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663B815B-A8F6-D74A-9BCF-ECE7300C0FDA}" type="datetimeFigureOut">
              <a:rPr lang="en-US" smtClean="0"/>
              <a:pPr/>
              <a:t>11/5/24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35B9-0774-F4ED-115B-974762AB8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C8EE-0737-B6BF-0F02-35D986FB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459CB2F1-739C-D74B-B449-0413DC9360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7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83" r:id="rId5"/>
    <p:sldLayoutId id="2147483650" r:id="rId6"/>
    <p:sldLayoutId id="2147483676" r:id="rId7"/>
    <p:sldLayoutId id="2147483677" r:id="rId8"/>
    <p:sldLayoutId id="2147483656" r:id="rId9"/>
    <p:sldLayoutId id="2147483678" r:id="rId10"/>
    <p:sldLayoutId id="2147483679" r:id="rId11"/>
    <p:sldLayoutId id="2147483681" r:id="rId12"/>
    <p:sldLayoutId id="2147483682" r:id="rId13"/>
    <p:sldLayoutId id="2147483655" r:id="rId14"/>
    <p:sldLayoutId id="2147483674" r:id="rId15"/>
    <p:sldLayoutId id="214748376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087438" indent="-173038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54163" indent="-182563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08188" indent="-179388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88F30-EDDA-BDB0-8AE9-5013C51F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3FE0-B12A-9E73-4408-C5754DB4D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3B03-5493-6C6F-E9FD-27A77B84A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663B815B-A8F6-D74A-9BCF-ECE7300C0FDA}" type="datetimeFigureOut">
              <a:rPr lang="en-US" smtClean="0"/>
              <a:pPr/>
              <a:t>11/5/24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35B9-0774-F4ED-115B-974762AB8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C8EE-0737-B6BF-0F02-35D986FB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459CB2F1-739C-D74B-B449-0413DC9360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8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71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087438" indent="-173038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54163" indent="-182563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08188" indent="-179388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88F30-EDDA-BDB0-8AE9-5013C51F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3FE0-B12A-9E73-4408-C5754DB4D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3B03-5493-6C6F-E9FD-27A77B84A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663B815B-A8F6-D74A-9BCF-ECE7300C0FDA}" type="datetimeFigureOut">
              <a:rPr lang="en-US" smtClean="0"/>
              <a:pPr/>
              <a:t>11/5/24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35B9-0774-F4ED-115B-974762AB8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C8EE-0737-B6BF-0F02-35D986FB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459CB2F1-739C-D74B-B449-0413DC9360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1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73" r:id="rId4"/>
    <p:sldLayoutId id="21474836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087438" indent="-173038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54163" indent="-182563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08188" indent="-179388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88F30-EDDA-BDB0-8AE9-5013C51F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3FE0-B12A-9E73-4408-C5754DB4D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3B03-5493-6C6F-E9FD-27A77B84A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663B815B-A8F6-D74A-9BCF-ECE7300C0FDA}" type="datetimeFigureOut">
              <a:rPr lang="en-US" smtClean="0"/>
              <a:pPr/>
              <a:t>11/5/24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35B9-0774-F4ED-115B-974762AB8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C8EE-0737-B6BF-0F02-35D986FB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459CB2F1-739C-D74B-B449-0413DC9360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72" r:id="rId4"/>
    <p:sldLayoutId id="214748368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ts val="24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087438" indent="-173038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54163" indent="-182563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08188" indent="-179388" algn="l" defTabSz="914400" rtl="0" eaLnBrk="1" latinLnBrk="0" hangingPunct="1">
        <a:lnSpc>
          <a:spcPts val="24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1.png"/><Relationship Id="rId7" Type="http://schemas.openxmlformats.org/officeDocument/2006/relationships/diagramData" Target="../diagrams/data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4.wdp"/><Relationship Id="rId11" Type="http://schemas.microsoft.com/office/2007/relationships/diagramDrawing" Target="../diagrams/drawing1.xml"/><Relationship Id="rId5" Type="http://schemas.openxmlformats.org/officeDocument/2006/relationships/image" Target="../media/image3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2.png"/><Relationship Id="rId9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16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0E8B-7E53-8CB8-FFB3-52E009E56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161" y="971437"/>
            <a:ext cx="9963805" cy="520907"/>
          </a:xfrm>
        </p:spPr>
        <p:txBody>
          <a:bodyPr/>
          <a:lstStyle/>
          <a:p>
            <a:r>
              <a:rPr lang="en-US" dirty="0"/>
              <a:t>Formula SAE at MIT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2CAF3D-272D-376B-0CA9-3F7E30520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205" y="5867858"/>
            <a:ext cx="4114800" cy="642269"/>
          </a:xfrm>
        </p:spPr>
        <p:txBody>
          <a:bodyPr anchor="b" anchorCtr="0"/>
          <a:lstStyle/>
          <a:p>
            <a:r>
              <a:rPr lang="en-US" dirty="0"/>
              <a:t>Aaron Becker</a:t>
            </a:r>
          </a:p>
          <a:p>
            <a:r>
              <a:rPr lang="en-US" dirty="0"/>
              <a:t>10 / 25 /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EE16DE-9647-7703-181C-A8DD73896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5" r="15"/>
          <a:stretch/>
        </p:blipFill>
        <p:spPr bwMode="auto">
          <a:xfrm>
            <a:off x="6606267" y="115743"/>
            <a:ext cx="4771463" cy="26847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50ABA6-78DD-B2F2-34DD-511C20722CF4}"/>
              </a:ext>
            </a:extLst>
          </p:cNvPr>
          <p:cNvSpPr txBox="1">
            <a:spLocks/>
          </p:cNvSpPr>
          <p:nvPr/>
        </p:nvSpPr>
        <p:spPr>
          <a:xfrm>
            <a:off x="389004" y="1788168"/>
            <a:ext cx="9963805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500" i="1" dirty="0"/>
              <a:t>MIT students building racecars!</a:t>
            </a:r>
          </a:p>
        </p:txBody>
      </p:sp>
      <p:pic>
        <p:nvPicPr>
          <p:cNvPr id="14" name="Picture 13" descr="A person pushing a race car&#10;&#10;Description automatically generated">
            <a:extLst>
              <a:ext uri="{FF2B5EF4-FFF2-40B4-BE49-F238E27FC236}">
                <a16:creationId xmlns:a16="http://schemas.microsoft.com/office/drawing/2014/main" id="{901DDC87-5E4F-6E6A-E57A-0FD444EE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267" y="3009417"/>
            <a:ext cx="4906171" cy="34118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2CCA4A-3FC8-D136-CF59-950AB03D164E}"/>
              </a:ext>
            </a:extLst>
          </p:cNvPr>
          <p:cNvCxnSpPr>
            <a:cxnSpLocks/>
          </p:cNvCxnSpPr>
          <p:nvPr/>
        </p:nvCxnSpPr>
        <p:spPr>
          <a:xfrm>
            <a:off x="4242751" y="4620899"/>
            <a:ext cx="190214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8D25BB-9EF0-EBC4-D975-B4E0FE22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63" b="92777" l="4607" r="97290">
                        <a14:foregroundMark x1="7668" y1="58082" x2="7182" y2="59711"/>
                        <a14:foregroundMark x1="9621" y1="51525" x2="8799" y2="54282"/>
                        <a14:foregroundMark x1="7182" y1="59711" x2="8808" y2="65329"/>
                        <a14:foregroundMark x1="50949" y1="90048" x2="61789" y2="92777"/>
                        <a14:foregroundMark x1="61789" y1="92777" x2="69377" y2="92135"/>
                        <a14:foregroundMark x1="92547" y1="78010" x2="97290" y2="84912"/>
                        <a14:foregroundMark x1="97290" y1="84912" x2="97290" y2="85233"/>
                        <a14:foregroundMark x1="29404" y1="9952" x2="36585" y2="7223"/>
                        <a14:foregroundMark x1="6775" y1="16372" x2="6012" y2="22693"/>
                        <a14:foregroundMark x1="5669" y1="30115" x2="5691" y2="30337"/>
                        <a14:backgroundMark x1="4201" y1="25522" x2="5014" y2="28250"/>
                        <a14:backgroundMark x1="4743" y1="22793" x2="5149" y2="30016"/>
                        <a14:backgroundMark x1="4336" y1="27929" x2="5420" y2="30177"/>
                        <a14:backgroundMark x1="5420" y1="29856" x2="5556" y2="30177"/>
                        <a14:backgroundMark x1="2575" y1="54896" x2="4201" y2="58587"/>
                        <a14:backgroundMark x1="3794" y1="57303" x2="4607" y2="595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4" y="2550640"/>
            <a:ext cx="4904819" cy="4140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2FC3A7F-B12B-1230-E319-9F86938CED91}"/>
              </a:ext>
            </a:extLst>
          </p:cNvPr>
          <p:cNvSpPr txBox="1">
            <a:spLocks/>
          </p:cNvSpPr>
          <p:nvPr/>
        </p:nvSpPr>
        <p:spPr>
          <a:xfrm>
            <a:off x="4464685" y="3476810"/>
            <a:ext cx="2793049" cy="1464878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i="1" dirty="0"/>
              <a:t>60 students</a:t>
            </a:r>
          </a:p>
          <a:p>
            <a:pPr>
              <a:lnSpc>
                <a:spcPct val="100000"/>
              </a:lnSpc>
            </a:pPr>
            <a:r>
              <a:rPr lang="en-US" sz="2000" i="1" dirty="0"/>
              <a:t>12 months</a:t>
            </a:r>
          </a:p>
          <a:p>
            <a:pPr>
              <a:lnSpc>
                <a:spcPct val="100000"/>
              </a:lnSpc>
            </a:pPr>
            <a:r>
              <a:rPr lang="en-US" sz="2000" i="1" dirty="0"/>
              <a:t>∞ </a:t>
            </a:r>
            <a:r>
              <a:rPr lang="en-US" sz="2000" i="1" dirty="0" err="1"/>
              <a:t>Redbull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81707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413C4-B552-AF9A-4950-3BD7049FE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438" y="240408"/>
            <a:ext cx="9963805" cy="520907"/>
          </a:xfrm>
        </p:spPr>
        <p:txBody>
          <a:bodyPr/>
          <a:lstStyle/>
          <a:p>
            <a:r>
              <a:rPr lang="en-US" dirty="0"/>
              <a:t>FEM – Finite Element Modelling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B677B-C1A8-4B37-4BA1-433EC856D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267" y="1023080"/>
            <a:ext cx="10771233" cy="1825486"/>
          </a:xfrm>
        </p:spPr>
        <p:txBody>
          <a:bodyPr/>
          <a:lstStyle/>
          <a:p>
            <a:r>
              <a:rPr lang="en-US" sz="2500" dirty="0">
                <a:solidFill>
                  <a:schemeClr val="accent1"/>
                </a:solidFill>
              </a:rPr>
              <a:t>Reality is complicated… down to subatomic interactions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Everything is a spring! Simpler = better and less likely to go wrong</a:t>
            </a:r>
          </a:p>
        </p:txBody>
      </p:sp>
      <p:pic>
        <p:nvPicPr>
          <p:cNvPr id="7" name="Picture 6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11F92F2-41DF-C5D0-DCE4-7928056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pic>
        <p:nvPicPr>
          <p:cNvPr id="15362" name="Picture 2" descr="New Math Makes Scientists More Certain About Quantum Uncertainties - IEEE  Spectrum">
            <a:extLst>
              <a:ext uri="{FF2B5EF4-FFF2-40B4-BE49-F238E27FC236}">
                <a16:creationId xmlns:a16="http://schemas.microsoft.com/office/drawing/2014/main" id="{35F72CEB-FC61-C3A2-9AD1-625B67B4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7" y="3082670"/>
            <a:ext cx="4819439" cy="3614580"/>
          </a:xfrm>
          <a:prstGeom prst="roundRect">
            <a:avLst>
              <a:gd name="adj" fmla="val 907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BC5B52-72DB-17DE-EB62-33AAE4DD8580}"/>
              </a:ext>
            </a:extLst>
          </p:cNvPr>
          <p:cNvSpPr/>
          <p:nvPr/>
        </p:nvSpPr>
        <p:spPr>
          <a:xfrm>
            <a:off x="5357553" y="4318462"/>
            <a:ext cx="1280160" cy="12261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i="1" dirty="0"/>
              <a:t>VS</a:t>
            </a:r>
          </a:p>
        </p:txBody>
      </p:sp>
      <p:pic>
        <p:nvPicPr>
          <p:cNvPr id="12" name="Picture 11" descr="A diagram of a spring&#10;&#10;Description automatically generated">
            <a:extLst>
              <a:ext uri="{FF2B5EF4-FFF2-40B4-BE49-F238E27FC236}">
                <a16:creationId xmlns:a16="http://schemas.microsoft.com/office/drawing/2014/main" id="{747B89DF-380D-D573-2DAF-70DCF0F0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45" y="3387435"/>
            <a:ext cx="4837677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9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413C4-B552-AF9A-4950-3BD7049FE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438" y="240408"/>
            <a:ext cx="9963805" cy="520907"/>
          </a:xfrm>
        </p:spPr>
        <p:txBody>
          <a:bodyPr/>
          <a:lstStyle/>
          <a:p>
            <a:r>
              <a:rPr lang="en-US" dirty="0"/>
              <a:t>FEM – Finite Element Modelling</a:t>
            </a:r>
          </a:p>
        </p:txBody>
      </p:sp>
      <p:pic>
        <p:nvPicPr>
          <p:cNvPr id="7" name="Picture 6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11F92F2-41DF-C5D0-DCE4-7928056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195473"/>
            <a:ext cx="1644650" cy="946150"/>
          </a:xfrm>
          <a:prstGeom prst="rect">
            <a:avLst/>
          </a:prstGeom>
        </p:spPr>
      </p:pic>
      <p:pic>
        <p:nvPicPr>
          <p:cNvPr id="6" name="Picture 5" descr="A green object with a hole in the middle&#10;&#10;Description automatically generated with medium confidence">
            <a:extLst>
              <a:ext uri="{FF2B5EF4-FFF2-40B4-BE49-F238E27FC236}">
                <a16:creationId xmlns:a16="http://schemas.microsoft.com/office/drawing/2014/main" id="{EAFAFE9D-A85B-DD46-E0E5-3C992118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67" b="36047"/>
          <a:stretch/>
        </p:blipFill>
        <p:spPr>
          <a:xfrm>
            <a:off x="349885" y="2904389"/>
            <a:ext cx="3921936" cy="382050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567F51-0F41-61A0-BCEC-B0B2D7EB7405}"/>
              </a:ext>
            </a:extLst>
          </p:cNvPr>
          <p:cNvSpPr/>
          <p:nvPr/>
        </p:nvSpPr>
        <p:spPr>
          <a:xfrm>
            <a:off x="3374813" y="3110331"/>
            <a:ext cx="2484120" cy="843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Tons of </a:t>
            </a:r>
            <a:r>
              <a:rPr lang="en-US"/>
              <a:t>tiny springs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0DE2CE-2A50-1380-5401-4E08FD7A3D57}"/>
              </a:ext>
            </a:extLst>
          </p:cNvPr>
          <p:cNvCxnSpPr>
            <a:cxnSpLocks/>
          </p:cNvCxnSpPr>
          <p:nvPr/>
        </p:nvCxnSpPr>
        <p:spPr>
          <a:xfrm flipH="1">
            <a:off x="3526367" y="3824805"/>
            <a:ext cx="1129235" cy="802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5F3C1C-DFA9-D1B0-64AB-659776E535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28"/>
          <a:stretch/>
        </p:blipFill>
        <p:spPr>
          <a:xfrm>
            <a:off x="4862232" y="4134126"/>
            <a:ext cx="3249541" cy="2659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computer screen shot of a blue and green object&#10;&#10;Description automatically generated">
            <a:extLst>
              <a:ext uri="{FF2B5EF4-FFF2-40B4-BE49-F238E27FC236}">
                <a16:creationId xmlns:a16="http://schemas.microsoft.com/office/drawing/2014/main" id="{F5130B42-B3E2-CD4D-AEB0-C0C6CDB49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52" b="92374" l="38889" r="69556">
                        <a14:foregroundMark x1="49444" y1="11535" x2="58889" y2="9152"/>
                        <a14:foregroundMark x1="38944" y1="35844" x2="39056" y2="59962"/>
                        <a14:foregroundMark x1="63222" y1="36606" x2="63056" y2="44995"/>
                        <a14:foregroundMark x1="53778" y1="90372" x2="57056" y2="92374"/>
                      </a14:backgroundRemoval>
                    </a14:imgEffect>
                  </a14:imgLayer>
                </a14:imgProps>
              </a:ext>
            </a:extLst>
          </a:blip>
          <a:srcRect l="36532" t="1778" r="26688"/>
          <a:stretch/>
        </p:blipFill>
        <p:spPr>
          <a:xfrm>
            <a:off x="8924714" y="739907"/>
            <a:ext cx="3399463" cy="529071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58793-957E-3BDB-A4C9-F64E9506F2E8}"/>
              </a:ext>
            </a:extLst>
          </p:cNvPr>
          <p:cNvCxnSpPr>
            <a:cxnSpLocks/>
          </p:cNvCxnSpPr>
          <p:nvPr/>
        </p:nvCxnSpPr>
        <p:spPr>
          <a:xfrm>
            <a:off x="5135880" y="3897495"/>
            <a:ext cx="909320" cy="9750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ext Placeholder 3">
            <a:extLst>
              <a:ext uri="{FF2B5EF4-FFF2-40B4-BE49-F238E27FC236}">
                <a16:creationId xmlns:a16="http://schemas.microsoft.com/office/drawing/2014/main" id="{F405EBBD-6FCE-E033-1655-CC9350693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809605"/>
              </p:ext>
            </p:extLst>
          </p:nvPr>
        </p:nvGraphicFramePr>
        <p:xfrm>
          <a:off x="214267" y="1023080"/>
          <a:ext cx="8558893" cy="1825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DF666B-2C5D-AE6B-17F7-AB9A9FEC527E}"/>
              </a:ext>
            </a:extLst>
          </p:cNvPr>
          <p:cNvSpPr/>
          <p:nvPr/>
        </p:nvSpPr>
        <p:spPr>
          <a:xfrm>
            <a:off x="9178713" y="5881611"/>
            <a:ext cx="2484120" cy="843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Displacement w/BCs</a:t>
            </a:r>
          </a:p>
        </p:txBody>
      </p:sp>
    </p:spTree>
    <p:extLst>
      <p:ext uri="{BB962C8B-B14F-4D97-AF65-F5344CB8AC3E}">
        <p14:creationId xmlns:p14="http://schemas.microsoft.com/office/powerpoint/2010/main" val="371547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F34882-A6F0-A185-F20F-8F0334D7D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0620" y="249181"/>
            <a:ext cx="9963805" cy="520907"/>
          </a:xfrm>
        </p:spPr>
        <p:txBody>
          <a:bodyPr/>
          <a:lstStyle/>
          <a:p>
            <a:r>
              <a:rPr lang="en-US" dirty="0"/>
              <a:t>Simulation – Modal Analysis</a:t>
            </a:r>
          </a:p>
        </p:txBody>
      </p:sp>
      <p:pic>
        <p:nvPicPr>
          <p:cNvPr id="9" name="Picture 8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B61B-1A3F-6E3D-C716-7D807351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pic>
        <p:nvPicPr>
          <p:cNvPr id="10" name="Picture 9" descr="A blue and white object with text&#10;&#10;Description automatically generated">
            <a:extLst>
              <a:ext uri="{FF2B5EF4-FFF2-40B4-BE49-F238E27FC236}">
                <a16:creationId xmlns:a16="http://schemas.microsoft.com/office/drawing/2014/main" id="{348FA23C-5A15-7C09-337E-F38A102C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867" t="11284" r="41203" b="6604"/>
          <a:stretch/>
        </p:blipFill>
        <p:spPr>
          <a:xfrm>
            <a:off x="270933" y="1198034"/>
            <a:ext cx="2930815" cy="2341034"/>
          </a:xfrm>
          <a:prstGeom prst="rect">
            <a:avLst/>
          </a:prstGeom>
        </p:spPr>
      </p:pic>
      <p:pic>
        <p:nvPicPr>
          <p:cNvPr id="12" name="Picture 11" descr="A blue object with text on it&#10;&#10;Description automatically generated">
            <a:extLst>
              <a:ext uri="{FF2B5EF4-FFF2-40B4-BE49-F238E27FC236}">
                <a16:creationId xmlns:a16="http://schemas.microsoft.com/office/drawing/2014/main" id="{BFE4FFE5-D438-F443-8A65-F7E52C5DCC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4" t="14085" r="41822" b="7530"/>
          <a:stretch/>
        </p:blipFill>
        <p:spPr>
          <a:xfrm>
            <a:off x="4028259" y="1102315"/>
            <a:ext cx="3290932" cy="2586567"/>
          </a:xfrm>
          <a:prstGeom prst="rect">
            <a:avLst/>
          </a:prstGeom>
        </p:spPr>
      </p:pic>
      <p:pic>
        <p:nvPicPr>
          <p:cNvPr id="14" name="Picture 13" descr="A blue and black object&#10;&#10;Description automatically generated">
            <a:extLst>
              <a:ext uri="{FF2B5EF4-FFF2-40B4-BE49-F238E27FC236}">
                <a16:creationId xmlns:a16="http://schemas.microsoft.com/office/drawing/2014/main" id="{F503244C-472B-CAAD-0157-7FEF20FFD0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94" t="11292" r="40772" b="6579"/>
          <a:stretch/>
        </p:blipFill>
        <p:spPr>
          <a:xfrm>
            <a:off x="349885" y="4023505"/>
            <a:ext cx="3094597" cy="2486622"/>
          </a:xfrm>
          <a:prstGeom prst="rect">
            <a:avLst/>
          </a:prstGeom>
        </p:spPr>
      </p:pic>
      <p:pic>
        <p:nvPicPr>
          <p:cNvPr id="16" name="Picture 15" descr="A blue object with text on it&#10;&#10;Description automatically generated">
            <a:extLst>
              <a:ext uri="{FF2B5EF4-FFF2-40B4-BE49-F238E27FC236}">
                <a16:creationId xmlns:a16="http://schemas.microsoft.com/office/drawing/2014/main" id="{8A05A5DE-3B3F-B70B-B361-20C4DC5085F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" t="12924" r="40391" b="7563"/>
          <a:stretch/>
        </p:blipFill>
        <p:spPr>
          <a:xfrm>
            <a:off x="3971239" y="3928685"/>
            <a:ext cx="3130652" cy="2425700"/>
          </a:xfrm>
          <a:prstGeom prst="rect">
            <a:avLst/>
          </a:prstGeom>
        </p:spPr>
      </p:pic>
      <p:sp>
        <p:nvSpPr>
          <p:cNvPr id="21" name="Title 6">
            <a:extLst>
              <a:ext uri="{FF2B5EF4-FFF2-40B4-BE49-F238E27FC236}">
                <a16:creationId xmlns:a16="http://schemas.microsoft.com/office/drawing/2014/main" id="{EFE58A7D-9703-438F-CA46-C8508ADEDA7D}"/>
              </a:ext>
            </a:extLst>
          </p:cNvPr>
          <p:cNvSpPr txBox="1">
            <a:spLocks/>
          </p:cNvSpPr>
          <p:nvPr/>
        </p:nvSpPr>
        <p:spPr>
          <a:xfrm>
            <a:off x="1386205" y="3349874"/>
            <a:ext cx="1216660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000" dirty="0"/>
              <a:t>250Hz</a:t>
            </a:r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78BDA5AA-8DF3-EF94-6CFA-5FEC80B3FB79}"/>
              </a:ext>
            </a:extLst>
          </p:cNvPr>
          <p:cNvSpPr txBox="1">
            <a:spLocks/>
          </p:cNvSpPr>
          <p:nvPr/>
        </p:nvSpPr>
        <p:spPr>
          <a:xfrm>
            <a:off x="1310005" y="5886525"/>
            <a:ext cx="1216660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000" dirty="0"/>
              <a:t>636Hz</a:t>
            </a:r>
          </a:p>
        </p:txBody>
      </p:sp>
      <p:sp>
        <p:nvSpPr>
          <p:cNvPr id="23" name="Title 6">
            <a:extLst>
              <a:ext uri="{FF2B5EF4-FFF2-40B4-BE49-F238E27FC236}">
                <a16:creationId xmlns:a16="http://schemas.microsoft.com/office/drawing/2014/main" id="{A7ACD831-337F-23AF-FC15-AB754F4CE073}"/>
              </a:ext>
            </a:extLst>
          </p:cNvPr>
          <p:cNvSpPr txBox="1">
            <a:spLocks/>
          </p:cNvSpPr>
          <p:nvPr/>
        </p:nvSpPr>
        <p:spPr>
          <a:xfrm>
            <a:off x="5536565" y="5972885"/>
            <a:ext cx="1216660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000" dirty="0"/>
              <a:t>905Hz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93B664E0-5CF3-5F05-6870-3B7F54E9F33F}"/>
              </a:ext>
            </a:extLst>
          </p:cNvPr>
          <p:cNvSpPr txBox="1">
            <a:spLocks/>
          </p:cNvSpPr>
          <p:nvPr/>
        </p:nvSpPr>
        <p:spPr>
          <a:xfrm>
            <a:off x="5673725" y="3349873"/>
            <a:ext cx="1216660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000" dirty="0"/>
              <a:t>524Hz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2348401-2A16-4CC5-B0FE-8AEAA976A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8401" y="1032311"/>
            <a:ext cx="3913714" cy="5156029"/>
          </a:xfrm>
        </p:spPr>
        <p:txBody>
          <a:bodyPr/>
          <a:lstStyle/>
          <a:p>
            <a:r>
              <a:rPr lang="en-US" sz="2500" i="1" dirty="0">
                <a:solidFill>
                  <a:schemeClr val="accent1"/>
                </a:solidFill>
              </a:rPr>
              <a:t>Resonant failure</a:t>
            </a:r>
            <a:r>
              <a:rPr lang="en-US" sz="2500" dirty="0">
                <a:solidFill>
                  <a:schemeClr val="accent1"/>
                </a:solidFill>
              </a:rPr>
              <a:t> modes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Treat upright like a tuning fork – what frequencies would it vibrate at?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First-order specific (mass-weighted) stiffness</a:t>
            </a:r>
          </a:p>
          <a:p>
            <a:endParaRPr lang="en-US" sz="25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The National Center for Voice and Speech - Tutorials">
            <a:extLst>
              <a:ext uri="{FF2B5EF4-FFF2-40B4-BE49-F238E27FC236}">
                <a16:creationId xmlns:a16="http://schemas.microsoft.com/office/drawing/2014/main" id="{37892EA0-1204-B119-16ED-BC9B80AB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01" y="4884668"/>
            <a:ext cx="4068891" cy="162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15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drawing of a machine part&#10;&#10;Description automatically generated">
            <a:extLst>
              <a:ext uri="{FF2B5EF4-FFF2-40B4-BE49-F238E27FC236}">
                <a16:creationId xmlns:a16="http://schemas.microsoft.com/office/drawing/2014/main" id="{2846884A-3248-292F-E6D3-E5D723691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9A7C9F-E08A-B4DD-6AAB-CDC75A0F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42" y="352732"/>
            <a:ext cx="3881251" cy="157805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 dirty="0">
                <a:solidFill>
                  <a:srgbClr val="FFFFFF"/>
                </a:solidFill>
                <a:latin typeface="+mj-lt"/>
              </a:rPr>
              <a:t>Engineering Drawings</a:t>
            </a:r>
          </a:p>
        </p:txBody>
      </p:sp>
      <p:pic>
        <p:nvPicPr>
          <p:cNvPr id="8" name="Picture 7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E83162D-12E7-8B06-313C-6285A6D6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875" y="405747"/>
            <a:ext cx="1644650" cy="9461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AE702-38A7-4265-C32A-B3C62277F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7359" y="2955094"/>
            <a:ext cx="9351142" cy="140947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Communicating engineering intent clearly is critical!</a:t>
            </a:r>
          </a:p>
        </p:txBody>
      </p:sp>
    </p:spTree>
    <p:extLst>
      <p:ext uri="{BB962C8B-B14F-4D97-AF65-F5344CB8AC3E}">
        <p14:creationId xmlns:p14="http://schemas.microsoft.com/office/powerpoint/2010/main" val="16464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4" name="Rectangle 3278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9A7C9F-E08A-B4DD-6AAB-CDC75A0F2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606" y="486446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Manufacturing</a:t>
            </a:r>
          </a:p>
        </p:txBody>
      </p:sp>
      <p:cxnSp>
        <p:nvCxnSpPr>
          <p:cNvPr id="32786" name="Straight Connector 3278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40A0C-0816-D326-5B82-06D065288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+mn-lt"/>
              </a:rPr>
              <a:t>Many </a:t>
            </a:r>
            <a:r>
              <a:rPr lang="en-US" sz="3500">
                <a:solidFill>
                  <a:schemeClr val="bg1"/>
                </a:solidFill>
                <a:latin typeface="+mn-lt"/>
              </a:rPr>
              <a:t>parts made </a:t>
            </a:r>
            <a:r>
              <a:rPr lang="en-US" sz="3500" dirty="0">
                <a:solidFill>
                  <a:schemeClr val="bg1"/>
                </a:solidFill>
                <a:latin typeface="+mn-lt"/>
              </a:rPr>
              <a:t>by students!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+mn-lt"/>
              </a:rPr>
              <a:t>In N51 – one of many makerspaces on campus!</a:t>
            </a:r>
          </a:p>
        </p:txBody>
      </p:sp>
      <p:cxnSp>
        <p:nvCxnSpPr>
          <p:cNvPr id="32788" name="Straight Connector 32787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90" name="Straight Connector 3278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A table with many different parts on it&#10;&#10;Description automatically generated">
            <a:extLst>
              <a:ext uri="{FF2B5EF4-FFF2-40B4-BE49-F238E27FC236}">
                <a16:creationId xmlns:a16="http://schemas.microsoft.com/office/drawing/2014/main" id="{16BE1546-BF45-86A8-65C3-1389A1B9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" r="-2" b="15642"/>
          <a:stretch/>
        </p:blipFill>
        <p:spPr bwMode="auto">
          <a:xfrm>
            <a:off x="6522277" y="3398024"/>
            <a:ext cx="5669723" cy="346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F709E3F-32AC-E885-3304-D20DD7A86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pic>
        <p:nvPicPr>
          <p:cNvPr id="32770" name="Picture 2" descr="A table with many metal parts&#10;&#10;Description automatically generated">
            <a:extLst>
              <a:ext uri="{FF2B5EF4-FFF2-40B4-BE49-F238E27FC236}">
                <a16:creationId xmlns:a16="http://schemas.microsoft.com/office/drawing/2014/main" id="{0933F0DB-B0D9-8C1A-763A-B962A36B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r="-3" b="16509"/>
          <a:stretch/>
        </p:blipFill>
        <p:spPr bwMode="auto">
          <a:xfrm>
            <a:off x="6525453" y="1"/>
            <a:ext cx="5666547" cy="33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2A0E44-C3DC-6CF2-4B54-ABFABE2D4FBE}"/>
              </a:ext>
            </a:extLst>
          </p:cNvPr>
          <p:cNvCxnSpPr>
            <a:cxnSpLocks/>
          </p:cNvCxnSpPr>
          <p:nvPr/>
        </p:nvCxnSpPr>
        <p:spPr>
          <a:xfrm>
            <a:off x="9255897" y="2700763"/>
            <a:ext cx="0" cy="1936205"/>
          </a:xfrm>
          <a:prstGeom prst="straightConnector1">
            <a:avLst/>
          </a:prstGeom>
          <a:ln w="254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08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4964C1-A68C-3D0A-649F-0390D8F28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760" y="172918"/>
            <a:ext cx="9963805" cy="520907"/>
          </a:xfrm>
        </p:spPr>
        <p:txBody>
          <a:bodyPr/>
          <a:lstStyle/>
          <a:p>
            <a:r>
              <a:rPr lang="en-US" dirty="0"/>
              <a:t>Real World Validation</a:t>
            </a:r>
          </a:p>
        </p:txBody>
      </p:sp>
      <p:pic>
        <p:nvPicPr>
          <p:cNvPr id="12" name="Picture 11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DD97F09-40EB-A499-B9F2-7CE14F3E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pic>
        <p:nvPicPr>
          <p:cNvPr id="14" name="Picture 13" descr="A stack of weights in a garage&#10;&#10;Description automatically generated">
            <a:extLst>
              <a:ext uri="{FF2B5EF4-FFF2-40B4-BE49-F238E27FC236}">
                <a16:creationId xmlns:a16="http://schemas.microsoft.com/office/drawing/2014/main" id="{C8107819-C03A-9F54-518E-B45EB73D7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35" y="912338"/>
            <a:ext cx="6388020" cy="4809803"/>
          </a:xfrm>
          <a:prstGeom prst="roundRect">
            <a:avLst>
              <a:gd name="adj" fmla="val 526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90A8F63E-A062-6A25-21B8-7CF3E6FB2A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E97EE23-F713-33CF-42AD-19A54C6AB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79" y="3857869"/>
            <a:ext cx="4504656" cy="2792102"/>
          </a:xfrm>
          <a:prstGeom prst="rect">
            <a:avLst/>
          </a:prstGeom>
        </p:spPr>
      </p:pic>
      <p:pic>
        <p:nvPicPr>
          <p:cNvPr id="19" name="Picture 18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5A979BD-9A3F-22F2-DE14-FBE46964C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79" y="1114669"/>
            <a:ext cx="4452801" cy="2743200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30DE9164-C9B3-1427-5FE5-A1A8B1E3BE46}"/>
              </a:ext>
            </a:extLst>
          </p:cNvPr>
          <p:cNvSpPr txBox="1">
            <a:spLocks/>
          </p:cNvSpPr>
          <p:nvPr/>
        </p:nvSpPr>
        <p:spPr>
          <a:xfrm>
            <a:off x="5081730" y="5681501"/>
            <a:ext cx="9963805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000" dirty="0"/>
              <a:t>“Nature cannot be fooled”</a:t>
            </a:r>
          </a:p>
          <a:p>
            <a:r>
              <a:rPr lang="en-US" sz="3000" dirty="0"/>
              <a:t>- Richard Feynman (MIT B.Sc.)</a:t>
            </a:r>
          </a:p>
        </p:txBody>
      </p:sp>
    </p:spTree>
    <p:extLst>
      <p:ext uri="{BB962C8B-B14F-4D97-AF65-F5344CB8AC3E}">
        <p14:creationId xmlns:p14="http://schemas.microsoft.com/office/powerpoint/2010/main" val="188778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50D235-0C82-6B94-379B-1D6496EC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359285A-007D-DB62-92F9-196C45BDA240}"/>
              </a:ext>
            </a:extLst>
          </p:cNvPr>
          <p:cNvSpPr txBox="1">
            <a:spLocks/>
          </p:cNvSpPr>
          <p:nvPr/>
        </p:nvSpPr>
        <p:spPr>
          <a:xfrm>
            <a:off x="2702544" y="137160"/>
            <a:ext cx="5043533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Shakedown</a:t>
            </a:r>
            <a:endParaRPr lang="en-US" sz="3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6666CF-D730-3E02-F379-3C0FACE8D3A6}"/>
              </a:ext>
            </a:extLst>
          </p:cNvPr>
          <p:cNvCxnSpPr>
            <a:cxnSpLocks/>
          </p:cNvCxnSpPr>
          <p:nvPr/>
        </p:nvCxnSpPr>
        <p:spPr>
          <a:xfrm flipV="1">
            <a:off x="7618615" y="3429000"/>
            <a:ext cx="738693" cy="1267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B44E2B4-85E1-DD7F-9367-5239914A3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3" y="1353973"/>
            <a:ext cx="7625080" cy="5082146"/>
          </a:xfrm>
          <a:prstGeom prst="roundRect">
            <a:avLst>
              <a:gd name="adj" fmla="val 721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C4B87AA-537F-6B12-F746-DFD8D57C8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8931" y="1280090"/>
            <a:ext cx="3725236" cy="5156029"/>
          </a:xfrm>
        </p:spPr>
        <p:txBody>
          <a:bodyPr/>
          <a:lstStyle/>
          <a:p>
            <a:r>
              <a:rPr lang="en-US" sz="2500" dirty="0">
                <a:solidFill>
                  <a:schemeClr val="accent1"/>
                </a:solidFill>
              </a:rPr>
              <a:t>Put the car through its paces!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Build capability slowly, take caution, and check all your safety systems first</a:t>
            </a:r>
          </a:p>
          <a:p>
            <a:r>
              <a:rPr lang="en-US" sz="2500" b="0" i="1" dirty="0">
                <a:solidFill>
                  <a:schemeClr val="accent1"/>
                </a:solidFill>
              </a:rPr>
              <a:t>(Testing procedure needed w/measurable variables – 2.671)</a:t>
            </a:r>
          </a:p>
        </p:txBody>
      </p:sp>
    </p:spTree>
    <p:extLst>
      <p:ext uri="{BB962C8B-B14F-4D97-AF65-F5344CB8AC3E}">
        <p14:creationId xmlns:p14="http://schemas.microsoft.com/office/powerpoint/2010/main" val="2477929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50D235-0C82-6B94-379B-1D6496EC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359285A-007D-DB62-92F9-196C45BDA240}"/>
              </a:ext>
            </a:extLst>
          </p:cNvPr>
          <p:cNvSpPr txBox="1">
            <a:spLocks/>
          </p:cNvSpPr>
          <p:nvPr/>
        </p:nvSpPr>
        <p:spPr>
          <a:xfrm>
            <a:off x="2702544" y="137160"/>
            <a:ext cx="5043533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Shakedown… oops</a:t>
            </a:r>
            <a:endParaRPr lang="en-US" sz="3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6666CF-D730-3E02-F379-3C0FACE8D3A6}"/>
              </a:ext>
            </a:extLst>
          </p:cNvPr>
          <p:cNvCxnSpPr>
            <a:cxnSpLocks/>
          </p:cNvCxnSpPr>
          <p:nvPr/>
        </p:nvCxnSpPr>
        <p:spPr>
          <a:xfrm flipV="1">
            <a:off x="7618615" y="3429000"/>
            <a:ext cx="738693" cy="1267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standing next to a race car&#10;&#10;Description automatically generated">
            <a:extLst>
              <a:ext uri="{FF2B5EF4-FFF2-40B4-BE49-F238E27FC236}">
                <a16:creationId xmlns:a16="http://schemas.microsoft.com/office/drawing/2014/main" id="{D1CCB067-F2FE-9042-52FD-4302257A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77" y="925975"/>
            <a:ext cx="3116764" cy="5540914"/>
          </a:xfrm>
          <a:prstGeom prst="roundRect">
            <a:avLst>
              <a:gd name="adj" fmla="val 1016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3E6871D-D35F-F68E-F4C9-38E273C18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85" y="1294023"/>
            <a:ext cx="6732032" cy="44869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25341C2-4CA7-FD22-716C-7A0376484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892" y="5964268"/>
            <a:ext cx="6085507" cy="545859"/>
          </a:xfrm>
        </p:spPr>
        <p:txBody>
          <a:bodyPr/>
          <a:lstStyle/>
          <a:p>
            <a:r>
              <a:rPr lang="en-US" sz="2500" dirty="0">
                <a:solidFill>
                  <a:schemeClr val="accent1"/>
                </a:solidFill>
              </a:rPr>
              <a:t>Things will break! – “Integration Hell”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53EFC8-4728-3661-49B1-D84A172082BB}"/>
              </a:ext>
            </a:extLst>
          </p:cNvPr>
          <p:cNvSpPr/>
          <p:nvPr/>
        </p:nvSpPr>
        <p:spPr>
          <a:xfrm>
            <a:off x="9620781" y="925975"/>
            <a:ext cx="2484120" cy="843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Fire extinguisher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04108B-CECE-87A8-9553-B173BD638880}"/>
              </a:ext>
            </a:extLst>
          </p:cNvPr>
          <p:cNvCxnSpPr>
            <a:cxnSpLocks/>
          </p:cNvCxnSpPr>
          <p:nvPr/>
        </p:nvCxnSpPr>
        <p:spPr>
          <a:xfrm flipH="1">
            <a:off x="10637520" y="1769255"/>
            <a:ext cx="166901" cy="6894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43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50D235-0C82-6B94-379B-1D6496EC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359285A-007D-DB62-92F9-196C45BDA240}"/>
              </a:ext>
            </a:extLst>
          </p:cNvPr>
          <p:cNvSpPr txBox="1">
            <a:spLocks/>
          </p:cNvSpPr>
          <p:nvPr/>
        </p:nvSpPr>
        <p:spPr>
          <a:xfrm>
            <a:off x="2702544" y="137160"/>
            <a:ext cx="5043533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Collect &amp; Use Data!</a:t>
            </a:r>
            <a:endParaRPr lang="en-US" sz="3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6666CF-D730-3E02-F379-3C0FACE8D3A6}"/>
              </a:ext>
            </a:extLst>
          </p:cNvPr>
          <p:cNvCxnSpPr>
            <a:cxnSpLocks/>
          </p:cNvCxnSpPr>
          <p:nvPr/>
        </p:nvCxnSpPr>
        <p:spPr>
          <a:xfrm flipV="1">
            <a:off x="7618615" y="3429000"/>
            <a:ext cx="738693" cy="1267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E7CBEDF-AEE8-3209-0CEE-0F77F3167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205" y="1582873"/>
            <a:ext cx="2702807" cy="3295479"/>
          </a:xfrm>
        </p:spPr>
        <p:txBody>
          <a:bodyPr/>
          <a:lstStyle/>
          <a:p>
            <a:r>
              <a:rPr lang="en-US" sz="2500" dirty="0">
                <a:solidFill>
                  <a:schemeClr val="accent1"/>
                </a:solidFill>
              </a:rPr>
              <a:t>System as a whole needs to be tuned.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Full vehicle dynamics model</a:t>
            </a:r>
            <a:endParaRPr lang="en-US" sz="2500" b="0" dirty="0">
              <a:solidFill>
                <a:schemeClr val="accent1"/>
              </a:solidFill>
            </a:endParaRPr>
          </a:p>
          <a:p>
            <a:r>
              <a:rPr lang="en-US" sz="2500" dirty="0">
                <a:solidFill>
                  <a:schemeClr val="tx1"/>
                </a:solidFill>
              </a:rPr>
              <a:t>This is why teams win 🏆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D764F-9054-F4C1-007B-1FBB362B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14" y="830991"/>
            <a:ext cx="7772400" cy="588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7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465DBD-72D3-82C6-696A-0185C86F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97" y="137160"/>
            <a:ext cx="4794823" cy="6367549"/>
          </a:xfrm>
          <a:prstGeom prst="roundRect">
            <a:avLst>
              <a:gd name="adj" fmla="val 70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234A4B-EF3D-4546-8BDA-8A7C3F291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958" y="1778261"/>
            <a:ext cx="5043533" cy="520907"/>
          </a:xfrm>
        </p:spPr>
        <p:txBody>
          <a:bodyPr/>
          <a:lstStyle/>
          <a:p>
            <a:r>
              <a:rPr lang="en-US" dirty="0"/>
              <a:t>No matter how much validation you do…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000" dirty="0"/>
              <a:t>Stress exceeds allowable due to Hertzian contact stress, fatigue – 300km</a:t>
            </a:r>
          </a:p>
        </p:txBody>
      </p:sp>
      <p:pic>
        <p:nvPicPr>
          <p:cNvPr id="7" name="Picture 6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50D235-0C82-6B94-379B-1D6496EC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359285A-007D-DB62-92F9-196C45BDA240}"/>
              </a:ext>
            </a:extLst>
          </p:cNvPr>
          <p:cNvSpPr txBox="1">
            <a:spLocks/>
          </p:cNvSpPr>
          <p:nvPr/>
        </p:nvSpPr>
        <p:spPr>
          <a:xfrm>
            <a:off x="2702544" y="137160"/>
            <a:ext cx="5043533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Spot it?</a:t>
            </a:r>
            <a:endParaRPr lang="en-US" sz="3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6666CF-D730-3E02-F379-3C0FACE8D3A6}"/>
              </a:ext>
            </a:extLst>
          </p:cNvPr>
          <p:cNvCxnSpPr>
            <a:cxnSpLocks/>
          </p:cNvCxnSpPr>
          <p:nvPr/>
        </p:nvCxnSpPr>
        <p:spPr>
          <a:xfrm flipV="1">
            <a:off x="7618615" y="3429000"/>
            <a:ext cx="738693" cy="1267691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05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F56082-F083-0D0F-5017-DBC5B60B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76" y="1334946"/>
            <a:ext cx="9269867" cy="5214300"/>
          </a:xfrm>
          <a:prstGeom prst="roundRect">
            <a:avLst>
              <a:gd name="adj" fmla="val 616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27BDD-3D0F-CC27-4B99-931A62CF7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8015" y="419360"/>
            <a:ext cx="9963805" cy="520907"/>
          </a:xfrm>
        </p:spPr>
        <p:txBody>
          <a:bodyPr/>
          <a:lstStyle/>
          <a:p>
            <a:r>
              <a:rPr lang="en-US" dirty="0"/>
              <a:t>What’s FSAE all about?</a:t>
            </a:r>
          </a:p>
        </p:txBody>
      </p:sp>
      <p:pic>
        <p:nvPicPr>
          <p:cNvPr id="10" name="Picture 9" descr="A logo with white text&#10;&#10;Description automatically generated">
            <a:extLst>
              <a:ext uri="{FF2B5EF4-FFF2-40B4-BE49-F238E27FC236}">
                <a16:creationId xmlns:a16="http://schemas.microsoft.com/office/drawing/2014/main" id="{08E7AD57-3C08-49E1-1CB9-1D5B3F86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00" y="258196"/>
            <a:ext cx="1569076" cy="8380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C54E6-765F-1EFE-086E-98C20D2958D1}"/>
              </a:ext>
            </a:extLst>
          </p:cNvPr>
          <p:cNvSpPr/>
          <p:nvPr/>
        </p:nvSpPr>
        <p:spPr>
          <a:xfrm>
            <a:off x="2418080" y="3520456"/>
            <a:ext cx="2484120" cy="843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That’s my friend Vincent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6DCC52-2070-BF2E-C7CF-08DC09806C13}"/>
              </a:ext>
            </a:extLst>
          </p:cNvPr>
          <p:cNvSpPr/>
          <p:nvPr/>
        </p:nvSpPr>
        <p:spPr>
          <a:xfrm>
            <a:off x="7945120" y="3454416"/>
            <a:ext cx="2484120" cy="843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worked on that</a:t>
            </a:r>
          </a:p>
          <a:p>
            <a:pPr algn="ctr"/>
            <a:r>
              <a:rPr lang="en-US" sz="1400" dirty="0"/>
              <a:t>(the part that holds the wheel on)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D7B871-B472-F64F-36B9-BCC367E5D595}"/>
              </a:ext>
            </a:extLst>
          </p:cNvPr>
          <p:cNvCxnSpPr/>
          <p:nvPr/>
        </p:nvCxnSpPr>
        <p:spPr>
          <a:xfrm flipH="1">
            <a:off x="3342640" y="4363736"/>
            <a:ext cx="259080" cy="11328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3F32DF-D635-5CC8-D69B-291A93DCA372}"/>
              </a:ext>
            </a:extLst>
          </p:cNvPr>
          <p:cNvCxnSpPr>
            <a:cxnSpLocks/>
          </p:cNvCxnSpPr>
          <p:nvPr/>
        </p:nvCxnSpPr>
        <p:spPr>
          <a:xfrm flipH="1">
            <a:off x="8178800" y="4275831"/>
            <a:ext cx="949960" cy="18404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6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4CA30-0C8D-465C-B750-B8DEC3A48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20" y="199821"/>
            <a:ext cx="9963805" cy="520907"/>
          </a:xfrm>
        </p:spPr>
        <p:txBody>
          <a:bodyPr/>
          <a:lstStyle/>
          <a:p>
            <a:r>
              <a:rPr lang="en-US" dirty="0"/>
              <a:t>System Highlight - Frame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6AEBEBD-BB70-EE3E-E6BA-11FA488D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3" y="1455105"/>
            <a:ext cx="5652163" cy="4254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3CC6D37-196F-F685-9590-F17122D7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8F8C6607-8130-6F98-AEE4-82032F223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56" y="1163320"/>
            <a:ext cx="5847924" cy="28927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C61347D-68E2-9478-305B-E182FB524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344" y="4207163"/>
            <a:ext cx="1949205" cy="2586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750E6590-3B71-3391-3463-9EC8672A6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357" y="4545654"/>
            <a:ext cx="2652213" cy="1998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2B22177-60F2-27EA-FA88-55D703EA7F79}"/>
              </a:ext>
            </a:extLst>
          </p:cNvPr>
          <p:cNvSpPr txBox="1">
            <a:spLocks/>
          </p:cNvSpPr>
          <p:nvPr/>
        </p:nvSpPr>
        <p:spPr>
          <a:xfrm>
            <a:off x="462208" y="5684602"/>
            <a:ext cx="5248375" cy="75970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0070C0"/>
                </a:solidFill>
              </a:rPr>
              <a:t>Welded fully in-house in ~35 days (over IAP)</a:t>
            </a:r>
          </a:p>
        </p:txBody>
      </p:sp>
    </p:spTree>
    <p:extLst>
      <p:ext uri="{BB962C8B-B14F-4D97-AF65-F5344CB8AC3E}">
        <p14:creationId xmlns:p14="http://schemas.microsoft.com/office/powerpoint/2010/main" val="3806852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4CA30-0C8D-465C-B750-B8DEC3A48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20" y="199821"/>
            <a:ext cx="9963805" cy="520907"/>
          </a:xfrm>
        </p:spPr>
        <p:txBody>
          <a:bodyPr/>
          <a:lstStyle/>
          <a:p>
            <a:r>
              <a:rPr lang="en-US" dirty="0"/>
              <a:t>System Highlight - Battery</a:t>
            </a:r>
          </a:p>
        </p:txBody>
      </p:sp>
      <p:pic>
        <p:nvPicPr>
          <p:cNvPr id="9" name="Picture 8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3CC6D37-196F-F685-9590-F17122D7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143923"/>
            <a:ext cx="1644650" cy="94615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50B4C4-3AB1-AFC8-0B47-6A3A3A1B4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7" y="2263363"/>
            <a:ext cx="3338035" cy="4450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960C649-764D-35A3-73E7-F4E92A224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09" y="1294023"/>
            <a:ext cx="5919039" cy="4439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029280-6ECF-D46E-0B0E-2C35CCBA3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8693" y="6121332"/>
            <a:ext cx="11181195" cy="64702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7.6kWh, 400V, 96s5p, P45B cells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D5ED6AD-1A72-077F-3E5A-A15B29DD5AD1}"/>
              </a:ext>
            </a:extLst>
          </p:cNvPr>
          <p:cNvSpPr txBox="1">
            <a:spLocks/>
          </p:cNvSpPr>
          <p:nvPr/>
        </p:nvSpPr>
        <p:spPr>
          <a:xfrm>
            <a:off x="580926" y="1018989"/>
            <a:ext cx="5248375" cy="75970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0070C0"/>
                </a:solidFill>
              </a:rPr>
              <a:t>Liquid-cooled, student designed and built</a:t>
            </a:r>
          </a:p>
        </p:txBody>
      </p:sp>
    </p:spTree>
    <p:extLst>
      <p:ext uri="{BB962C8B-B14F-4D97-AF65-F5344CB8AC3E}">
        <p14:creationId xmlns:p14="http://schemas.microsoft.com/office/powerpoint/2010/main" val="207455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4CA30-0C8D-465C-B750-B8DEC3A48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20" y="199821"/>
            <a:ext cx="9963805" cy="520907"/>
          </a:xfrm>
        </p:spPr>
        <p:txBody>
          <a:bodyPr/>
          <a:lstStyle/>
          <a:p>
            <a:r>
              <a:rPr lang="en-US" dirty="0"/>
              <a:t>System Highlight – Attenuator</a:t>
            </a:r>
          </a:p>
        </p:txBody>
      </p:sp>
      <p:pic>
        <p:nvPicPr>
          <p:cNvPr id="9" name="Picture 8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3CC6D37-196F-F685-9590-F17122D7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C2DE7FC-E0F5-066C-4B6A-E8CF2AC4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6" y="1614481"/>
            <a:ext cx="3782773" cy="5043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0B345F02-136A-42A7-C76E-9D7F62E1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90" y="2919150"/>
            <a:ext cx="6444694" cy="36251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620963-9B31-42D1-39C9-1142F5B2D11F}"/>
              </a:ext>
            </a:extLst>
          </p:cNvPr>
          <p:cNvSpPr txBox="1">
            <a:spLocks/>
          </p:cNvSpPr>
          <p:nvPr/>
        </p:nvSpPr>
        <p:spPr>
          <a:xfrm>
            <a:off x="5326015" y="1027455"/>
            <a:ext cx="5248375" cy="75970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0070C0"/>
                </a:solidFill>
              </a:rPr>
              <a:t>Absorbs impact in event of a head-on collision. Similar to Falcon 9 landing legs</a:t>
            </a:r>
          </a:p>
        </p:txBody>
      </p:sp>
    </p:spTree>
    <p:extLst>
      <p:ext uri="{BB962C8B-B14F-4D97-AF65-F5344CB8AC3E}">
        <p14:creationId xmlns:p14="http://schemas.microsoft.com/office/powerpoint/2010/main" val="102711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DE9E-6627-47F0-01D3-5BA93D82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25FA9-E555-9E5A-8A28-FFE59F1E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481" y="806834"/>
            <a:ext cx="10591392" cy="1978408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Henry, Megan, Rakib, Faris, Abe, </a:t>
            </a:r>
            <a:r>
              <a:rPr lang="en-US" sz="3000" dirty="0" err="1">
                <a:solidFill>
                  <a:schemeClr val="bg1"/>
                </a:solidFill>
              </a:rPr>
              <a:t>Sehar</a:t>
            </a:r>
            <a:r>
              <a:rPr lang="en-US" sz="3000" dirty="0">
                <a:solidFill>
                  <a:schemeClr val="bg1"/>
                </a:solidFill>
              </a:rPr>
              <a:t>, Monica (C/O ‘25)</a:t>
            </a:r>
          </a:p>
          <a:p>
            <a:r>
              <a:rPr lang="en-US" sz="3000" dirty="0">
                <a:solidFill>
                  <a:schemeClr val="bg1"/>
                </a:solidFill>
              </a:rPr>
              <a:t>Patrick </a:t>
            </a:r>
            <a:r>
              <a:rPr lang="en-US" sz="3000" dirty="0" err="1">
                <a:solidFill>
                  <a:schemeClr val="bg1"/>
                </a:solidFill>
              </a:rPr>
              <a:t>McAtamney</a:t>
            </a:r>
            <a:r>
              <a:rPr lang="en-US" sz="3000" dirty="0">
                <a:solidFill>
                  <a:schemeClr val="bg1"/>
                </a:solidFill>
              </a:rPr>
              <a:t> (N51 Shop Manager)</a:t>
            </a:r>
          </a:p>
          <a:p>
            <a:r>
              <a:rPr lang="en-US" sz="3000" dirty="0">
                <a:solidFill>
                  <a:schemeClr val="bg1"/>
                </a:solidFill>
              </a:rPr>
              <a:t>Peggy </a:t>
            </a:r>
            <a:r>
              <a:rPr lang="en-US" sz="3000" dirty="0" err="1">
                <a:solidFill>
                  <a:schemeClr val="bg1"/>
                </a:solidFill>
              </a:rPr>
              <a:t>Eysenbach</a:t>
            </a:r>
            <a:r>
              <a:rPr lang="en-US" sz="3000" dirty="0">
                <a:solidFill>
                  <a:schemeClr val="bg1"/>
                </a:solidFill>
              </a:rPr>
              <a:t> (Shared cookie recipe!)</a:t>
            </a:r>
          </a:p>
          <a:p>
            <a:r>
              <a:rPr lang="en-US" sz="3000" dirty="0">
                <a:solidFill>
                  <a:schemeClr val="bg1"/>
                </a:solidFill>
              </a:rPr>
              <a:t>All Edgerton Center staff!!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50A8313-1DF1-EA18-0FA8-D5552E4E8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92" y="3558139"/>
            <a:ext cx="5654232" cy="31805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6C4E367-00B2-48A7-37F7-1069D4BFD510}"/>
              </a:ext>
            </a:extLst>
          </p:cNvPr>
          <p:cNvSpPr txBox="1">
            <a:spLocks/>
          </p:cNvSpPr>
          <p:nvPr/>
        </p:nvSpPr>
        <p:spPr>
          <a:xfrm>
            <a:off x="6817436" y="5605853"/>
            <a:ext cx="4942443" cy="24080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32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“The Senior Hug”</a:t>
            </a:r>
          </a:p>
        </p:txBody>
      </p:sp>
      <p:pic>
        <p:nvPicPr>
          <p:cNvPr id="7" name="Picture 6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A47149-A51B-1B7A-404A-1ADD210B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74" y="3007437"/>
            <a:ext cx="4130479" cy="23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42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DE9E-6627-47F0-01D3-5BA93D82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Thanks!!</a:t>
            </a:r>
          </a:p>
        </p:txBody>
      </p:sp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7A21371-6D11-0A55-6A6D-985CF5844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6" y="1060530"/>
            <a:ext cx="6915907" cy="5186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67F5ED-41CC-4D6D-4E5C-FE3C6ABD320D}"/>
              </a:ext>
            </a:extLst>
          </p:cNvPr>
          <p:cNvSpPr txBox="1">
            <a:spLocks/>
          </p:cNvSpPr>
          <p:nvPr/>
        </p:nvSpPr>
        <p:spPr>
          <a:xfrm>
            <a:off x="7723215" y="1503359"/>
            <a:ext cx="4279733" cy="24080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32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All my teammates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Post-Roman</a:t>
            </a:r>
          </a:p>
          <a:p>
            <a:r>
              <a:rPr lang="en-US" sz="1500" dirty="0">
                <a:solidFill>
                  <a:schemeClr val="bg1"/>
                </a:solidFill>
              </a:rPr>
              <a:t>(at 4am)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been an honor</a:t>
            </a:r>
          </a:p>
        </p:txBody>
      </p:sp>
    </p:spTree>
    <p:extLst>
      <p:ext uri="{BB962C8B-B14F-4D97-AF65-F5344CB8AC3E}">
        <p14:creationId xmlns:p14="http://schemas.microsoft.com/office/powerpoint/2010/main" val="3802621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50D235-0C82-6B94-379B-1D6496EC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359285A-007D-DB62-92F9-196C45BDA240}"/>
              </a:ext>
            </a:extLst>
          </p:cNvPr>
          <p:cNvSpPr txBox="1">
            <a:spLocks/>
          </p:cNvSpPr>
          <p:nvPr/>
        </p:nvSpPr>
        <p:spPr>
          <a:xfrm>
            <a:off x="2702544" y="137160"/>
            <a:ext cx="5043533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Thanks!!</a:t>
            </a:r>
            <a:endParaRPr lang="en-US" sz="3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6666CF-D730-3E02-F379-3C0FACE8D3A6}"/>
              </a:ext>
            </a:extLst>
          </p:cNvPr>
          <p:cNvCxnSpPr>
            <a:cxnSpLocks/>
          </p:cNvCxnSpPr>
          <p:nvPr/>
        </p:nvCxnSpPr>
        <p:spPr>
          <a:xfrm flipV="1">
            <a:off x="7618615" y="3429000"/>
            <a:ext cx="738693" cy="1267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AF66954-C234-211F-BFA0-3446F326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23" y="3680748"/>
            <a:ext cx="4783152" cy="2720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54417-F70A-BA23-8C55-77F88F114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26" y="4614538"/>
            <a:ext cx="5395859" cy="1895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2F13E-C33E-D8BD-943F-2A6D01E91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25" y="1609825"/>
            <a:ext cx="5534721" cy="2846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5B62A-CA32-123E-05BB-04E93EAA2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862" y="1617042"/>
            <a:ext cx="5420134" cy="1926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E1FAAD-9A27-083C-4A43-A65C44824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8875" y="162086"/>
            <a:ext cx="5438172" cy="13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7BDD-3D0F-CC27-4B99-931A62CF7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8015" y="419360"/>
            <a:ext cx="9963805" cy="520907"/>
          </a:xfrm>
        </p:spPr>
        <p:txBody>
          <a:bodyPr/>
          <a:lstStyle/>
          <a:p>
            <a:r>
              <a:rPr lang="en-US" dirty="0"/>
              <a:t>What’s FSAE all about?</a:t>
            </a:r>
          </a:p>
        </p:txBody>
      </p:sp>
      <p:pic>
        <p:nvPicPr>
          <p:cNvPr id="10" name="Picture 9" descr="A logo with white text&#10;&#10;Description automatically generated">
            <a:extLst>
              <a:ext uri="{FF2B5EF4-FFF2-40B4-BE49-F238E27FC236}">
                <a16:creationId xmlns:a16="http://schemas.microsoft.com/office/drawing/2014/main" id="{08E7AD57-3C08-49E1-1CB9-1D5B3F86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0" y="258196"/>
            <a:ext cx="1569076" cy="8380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2BA9B-8C4D-1030-7DD3-67744050B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998" y="1560190"/>
            <a:ext cx="9963805" cy="1825486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bg2"/>
                </a:solidFill>
              </a:rPr>
              <a:t>Build fast (electric</a:t>
            </a:r>
            <a:r>
              <a:rPr lang="en-US" sz="2500">
                <a:solidFill>
                  <a:schemeClr val="bg2"/>
                </a:solidFill>
              </a:rPr>
              <a:t>) cars, </a:t>
            </a:r>
            <a:r>
              <a:rPr lang="en-US" sz="2500" dirty="0">
                <a:solidFill>
                  <a:schemeClr val="bg2"/>
                </a:solidFill>
              </a:rPr>
              <a:t>and race them </a:t>
            </a:r>
            <a:r>
              <a:rPr lang="en-US" sz="2500" dirty="0">
                <a:solidFill>
                  <a:schemeClr val="accent5"/>
                </a:solidFill>
              </a:rPr>
              <a:t>safely</a:t>
            </a:r>
          </a:p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bg2"/>
                </a:solidFill>
              </a:rPr>
              <a:t>Learn to be great engineers by following a </a:t>
            </a:r>
            <a:r>
              <a:rPr lang="en-US" sz="2500" i="1" dirty="0">
                <a:solidFill>
                  <a:schemeClr val="bg2"/>
                </a:solidFill>
              </a:rPr>
              <a:t>design process</a:t>
            </a:r>
          </a:p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bg2"/>
                </a:solidFill>
              </a:rPr>
              <a:t>Have fun!</a:t>
            </a:r>
          </a:p>
          <a:p>
            <a:pPr marL="571500" indent="-571500">
              <a:buFontTx/>
              <a:buChar char="-"/>
            </a:pPr>
            <a:endParaRPr lang="en-US" sz="2500" dirty="0">
              <a:solidFill>
                <a:schemeClr val="bg2"/>
              </a:solidFill>
            </a:endParaRPr>
          </a:p>
        </p:txBody>
      </p:sp>
      <p:pic>
        <p:nvPicPr>
          <p:cNvPr id="5" name="Picture 4" descr="A person fixing a go kart&#10;&#10;Description automatically generated">
            <a:extLst>
              <a:ext uri="{FF2B5EF4-FFF2-40B4-BE49-F238E27FC236}">
                <a16:creationId xmlns:a16="http://schemas.microsoft.com/office/drawing/2014/main" id="{8F4D7ADD-D9A0-6F02-7F1A-B176DE315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78" y="3298305"/>
            <a:ext cx="4949599" cy="3299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498487E-A4FC-0627-3FAF-55CDF081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55" b="96223" l="4264" r="98062">
                        <a14:foregroundMark x1="28585" y1="9145" x2="74225" y2="48509"/>
                        <a14:foregroundMark x1="74225" y1="48509" x2="84593" y2="27833"/>
                        <a14:foregroundMark x1="84593" y1="27833" x2="92054" y2="65606"/>
                        <a14:foregroundMark x1="92054" y1="65606" x2="88275" y2="89861"/>
                        <a14:foregroundMark x1="88275" y1="89861" x2="88275" y2="65209"/>
                        <a14:foregroundMark x1="88275" y1="65209" x2="77422" y2="53280"/>
                        <a14:foregroundMark x1="77422" y1="53280" x2="61919" y2="58250"/>
                        <a14:foregroundMark x1="61919" y1="58250" x2="51550" y2="79722"/>
                        <a14:foregroundMark x1="51550" y1="79722" x2="39922" y2="87475"/>
                        <a14:foregroundMark x1="39922" y1="87475" x2="35562" y2="70974"/>
                        <a14:foregroundMark x1="35562" y1="70974" x2="18314" y2="71968"/>
                        <a14:foregroundMark x1="18314" y1="71968" x2="9690" y2="34990"/>
                        <a14:foregroundMark x1="9690" y1="34990" x2="12209" y2="13718"/>
                        <a14:foregroundMark x1="12209" y1="13718" x2="28488" y2="17893"/>
                        <a14:foregroundMark x1="28488" y1="17893" x2="34981" y2="8151"/>
                        <a14:foregroundMark x1="7752" y1="19881" x2="5620" y2="41352"/>
                        <a14:foregroundMark x1="5620" y1="41352" x2="6783" y2="73161"/>
                        <a14:foregroundMark x1="6783" y1="73161" x2="15795" y2="75348"/>
                        <a14:foregroundMark x1="15795" y1="75348" x2="14729" y2="96223"/>
                        <a14:foregroundMark x1="14729" y1="96223" x2="18895" y2="88072"/>
                        <a14:foregroundMark x1="4360" y1="19085" x2="4942" y2="75348"/>
                        <a14:foregroundMark x1="63857" y1="92048" x2="74225" y2="94036"/>
                        <a14:foregroundMark x1="83915" y1="12127" x2="93023" y2="40358"/>
                        <a14:foregroundMark x1="93023" y1="40358" x2="93508" y2="96223"/>
                        <a14:foregroundMark x1="97578" y1="44533" x2="98062" y2="56461"/>
                        <a14:foregroundMark x1="62209" y1="10537" x2="71124" y2="7952"/>
                        <a14:foregroundMark x1="71124" y1="7952" x2="72771" y2="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23" y="3927445"/>
            <a:ext cx="5479227" cy="267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44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0308B44-7053-2C4D-CD4D-D8BBD0B3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0279E8-BE87-52F9-9F02-D0BC1DA50365}"/>
              </a:ext>
            </a:extLst>
          </p:cNvPr>
          <p:cNvSpPr txBox="1">
            <a:spLocks/>
          </p:cNvSpPr>
          <p:nvPr/>
        </p:nvSpPr>
        <p:spPr>
          <a:xfrm>
            <a:off x="277997" y="1238991"/>
            <a:ext cx="9963805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Let’s follow a part!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F38230A-1757-EEE0-D8F0-6BC844DAEEF6}"/>
              </a:ext>
            </a:extLst>
          </p:cNvPr>
          <p:cNvSpPr txBox="1">
            <a:spLocks/>
          </p:cNvSpPr>
          <p:nvPr/>
        </p:nvSpPr>
        <p:spPr>
          <a:xfrm>
            <a:off x="277996" y="1816713"/>
            <a:ext cx="5733337" cy="18254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Explain a year-long “design cycle”</a:t>
            </a:r>
          </a:p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Talk about some of the fantastic resources at MIT that make it possible!</a:t>
            </a:r>
          </a:p>
          <a:p>
            <a:pPr marL="571500" indent="-571500">
              <a:buFontTx/>
              <a:buChar char="-"/>
            </a:pPr>
            <a:endParaRPr lang="en-US" sz="2500" dirty="0">
              <a:solidFill>
                <a:schemeClr val="tx2"/>
              </a:solidFill>
            </a:endParaRPr>
          </a:p>
        </p:txBody>
      </p:sp>
      <p:pic>
        <p:nvPicPr>
          <p:cNvPr id="19" name="Picture 18" descr="A drawing of a machine&#10;&#10;Description automatically generated">
            <a:extLst>
              <a:ext uri="{FF2B5EF4-FFF2-40B4-BE49-F238E27FC236}">
                <a16:creationId xmlns:a16="http://schemas.microsoft.com/office/drawing/2014/main" id="{CB82244D-4B02-F326-0B6C-AAF0BF7F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043" y="1408153"/>
            <a:ext cx="5111301" cy="446809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F3A9C4-44BA-94DD-7372-3ED3C758129E}"/>
              </a:ext>
            </a:extLst>
          </p:cNvPr>
          <p:cNvSpPr/>
          <p:nvPr/>
        </p:nvSpPr>
        <p:spPr>
          <a:xfrm>
            <a:off x="7243595" y="564873"/>
            <a:ext cx="2484120" cy="843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“Upright”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9099FA-DCA1-12A9-10B3-05A176F3A36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8485655" y="1408153"/>
            <a:ext cx="1003204" cy="13298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986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0308B44-7053-2C4D-CD4D-D8BBD0B3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0279E8-BE87-52F9-9F02-D0BC1DA50365}"/>
              </a:ext>
            </a:extLst>
          </p:cNvPr>
          <p:cNvSpPr txBox="1">
            <a:spLocks/>
          </p:cNvSpPr>
          <p:nvPr/>
        </p:nvSpPr>
        <p:spPr>
          <a:xfrm>
            <a:off x="277997" y="1197191"/>
            <a:ext cx="9963805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Let’s follow a part!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C71E6-57AD-04CC-E396-C84175E5E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703" r="98441">
                        <a14:foregroundMark x1="17077" y1="24380" x2="32952" y2="28919"/>
                        <a14:foregroundMark x1="12802" y1="23158" x2="12951" y2="23201"/>
                        <a14:foregroundMark x1="32952" y1="28919" x2="75676" y2="10541"/>
                        <a14:foregroundMark x1="75676" y1="10541" x2="89917" y2="18108"/>
                        <a14:foregroundMark x1="89917" y1="18108" x2="94075" y2="48649"/>
                        <a14:foregroundMark x1="94075" y1="48649" x2="81913" y2="80811"/>
                        <a14:foregroundMark x1="81913" y1="80811" x2="60499" y2="85946"/>
                        <a14:foregroundMark x1="60499" y1="85946" x2="53326" y2="93514"/>
                        <a14:foregroundMark x1="53326" y1="93514" x2="4262" y2="80000"/>
                        <a14:foregroundMark x1="4262" y1="80000" x2="2730" y2="21854"/>
                        <a14:foregroundMark x1="89293" y1="15405" x2="97297" y2="16757"/>
                        <a14:foregroundMark x1="97297" y1="16757" x2="98441" y2="35676"/>
                        <a14:foregroundMark x1="98441" y1="35676" x2="98441" y2="35946"/>
                        <a14:backgroundMark x1="1351" y1="11351" x2="14969" y2="14865"/>
                        <a14:backgroundMark x1="14969" y1="14865" x2="20686" y2="14595"/>
                        <a14:backgroundMark x1="20686" y1="14595" x2="21933" y2="14595"/>
                        <a14:backgroundMark x1="38254" y1="15405" x2="42620" y2="105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111" y="4136930"/>
            <a:ext cx="6481269" cy="2492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1B2611-621F-7988-7A50-E5035BEC3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709" y="2044900"/>
            <a:ext cx="4909792" cy="3434854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DCBEC34-98BC-B8F4-871D-912A0663D775}"/>
              </a:ext>
            </a:extLst>
          </p:cNvPr>
          <p:cNvSpPr txBox="1">
            <a:spLocks/>
          </p:cNvSpPr>
          <p:nvPr/>
        </p:nvSpPr>
        <p:spPr>
          <a:xfrm>
            <a:off x="277996" y="1774913"/>
            <a:ext cx="6175055" cy="18254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Upright breakdown. How did we get here?</a:t>
            </a:r>
          </a:p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There’s a lot of complexity – let’s go through it piece by piece</a:t>
            </a:r>
          </a:p>
        </p:txBody>
      </p:sp>
    </p:spTree>
    <p:extLst>
      <p:ext uri="{BB962C8B-B14F-4D97-AF65-F5344CB8AC3E}">
        <p14:creationId xmlns:p14="http://schemas.microsoft.com/office/powerpoint/2010/main" val="406371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6D79-91FF-3CA7-3809-EB503A3D8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60" y="1494681"/>
            <a:ext cx="9963805" cy="520907"/>
          </a:xfrm>
        </p:spPr>
        <p:txBody>
          <a:bodyPr/>
          <a:lstStyle/>
          <a:p>
            <a:r>
              <a:rPr lang="en-US" dirty="0"/>
              <a:t>Design Process -</a:t>
            </a:r>
          </a:p>
        </p:txBody>
      </p:sp>
      <p:pic>
        <p:nvPicPr>
          <p:cNvPr id="5" name="Picture 4" descr="A logo with white text&#10;&#10;Description automatically generated">
            <a:extLst>
              <a:ext uri="{FF2B5EF4-FFF2-40B4-BE49-F238E27FC236}">
                <a16:creationId xmlns:a16="http://schemas.microsoft.com/office/drawing/2014/main" id="{B3E6E7DE-63B9-E84A-A04D-28DAF147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58" y="347873"/>
            <a:ext cx="1569076" cy="838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73B51-5FF6-B7AA-57D1-AD33D5037A01}"/>
              </a:ext>
            </a:extLst>
          </p:cNvPr>
          <p:cNvSpPr/>
          <p:nvPr/>
        </p:nvSpPr>
        <p:spPr>
          <a:xfrm>
            <a:off x="596994" y="2561590"/>
            <a:ext cx="2274425" cy="926137"/>
          </a:xfrm>
          <a:prstGeom prst="rect">
            <a:avLst/>
          </a:prstGeom>
          <a:ln w="28575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4143636923">
                  <a:custGeom>
                    <a:avLst/>
                    <a:gdLst>
                      <a:gd name="connsiteX0" fmla="*/ 0 w 2274425"/>
                      <a:gd name="connsiteY0" fmla="*/ 0 h 937549"/>
                      <a:gd name="connsiteX1" fmla="*/ 523118 w 2274425"/>
                      <a:gd name="connsiteY1" fmla="*/ 0 h 937549"/>
                      <a:gd name="connsiteX2" fmla="*/ 1137213 w 2274425"/>
                      <a:gd name="connsiteY2" fmla="*/ 0 h 937549"/>
                      <a:gd name="connsiteX3" fmla="*/ 1637586 w 2274425"/>
                      <a:gd name="connsiteY3" fmla="*/ 0 h 937549"/>
                      <a:gd name="connsiteX4" fmla="*/ 2274425 w 2274425"/>
                      <a:gd name="connsiteY4" fmla="*/ 0 h 937549"/>
                      <a:gd name="connsiteX5" fmla="*/ 2274425 w 2274425"/>
                      <a:gd name="connsiteY5" fmla="*/ 440648 h 937549"/>
                      <a:gd name="connsiteX6" fmla="*/ 2274425 w 2274425"/>
                      <a:gd name="connsiteY6" fmla="*/ 937549 h 937549"/>
                      <a:gd name="connsiteX7" fmla="*/ 1774052 w 2274425"/>
                      <a:gd name="connsiteY7" fmla="*/ 937549 h 937549"/>
                      <a:gd name="connsiteX8" fmla="*/ 1159957 w 2274425"/>
                      <a:gd name="connsiteY8" fmla="*/ 937549 h 937549"/>
                      <a:gd name="connsiteX9" fmla="*/ 568606 w 2274425"/>
                      <a:gd name="connsiteY9" fmla="*/ 937549 h 937549"/>
                      <a:gd name="connsiteX10" fmla="*/ 0 w 2274425"/>
                      <a:gd name="connsiteY10" fmla="*/ 937549 h 937549"/>
                      <a:gd name="connsiteX11" fmla="*/ 0 w 2274425"/>
                      <a:gd name="connsiteY11" fmla="*/ 478150 h 937549"/>
                      <a:gd name="connsiteX12" fmla="*/ 0 w 2274425"/>
                      <a:gd name="connsiteY12" fmla="*/ 0 h 937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74425" h="937549" fill="none" extrusionOk="0">
                        <a:moveTo>
                          <a:pt x="0" y="0"/>
                        </a:moveTo>
                        <a:cubicBezTo>
                          <a:pt x="137457" y="-56098"/>
                          <a:pt x="407877" y="19319"/>
                          <a:pt x="523118" y="0"/>
                        </a:cubicBezTo>
                        <a:cubicBezTo>
                          <a:pt x="638359" y="-19319"/>
                          <a:pt x="896829" y="50408"/>
                          <a:pt x="1137213" y="0"/>
                        </a:cubicBezTo>
                        <a:cubicBezTo>
                          <a:pt x="1377598" y="-50408"/>
                          <a:pt x="1414421" y="52377"/>
                          <a:pt x="1637586" y="0"/>
                        </a:cubicBezTo>
                        <a:cubicBezTo>
                          <a:pt x="1860751" y="-52377"/>
                          <a:pt x="1967488" y="52136"/>
                          <a:pt x="2274425" y="0"/>
                        </a:cubicBezTo>
                        <a:cubicBezTo>
                          <a:pt x="2305224" y="98056"/>
                          <a:pt x="2245513" y="305629"/>
                          <a:pt x="2274425" y="440648"/>
                        </a:cubicBezTo>
                        <a:cubicBezTo>
                          <a:pt x="2303337" y="575667"/>
                          <a:pt x="2248613" y="743539"/>
                          <a:pt x="2274425" y="937549"/>
                        </a:cubicBezTo>
                        <a:cubicBezTo>
                          <a:pt x="2150153" y="947334"/>
                          <a:pt x="1942591" y="887861"/>
                          <a:pt x="1774052" y="937549"/>
                        </a:cubicBezTo>
                        <a:cubicBezTo>
                          <a:pt x="1605513" y="987237"/>
                          <a:pt x="1392278" y="876100"/>
                          <a:pt x="1159957" y="937549"/>
                        </a:cubicBezTo>
                        <a:cubicBezTo>
                          <a:pt x="927636" y="998998"/>
                          <a:pt x="759659" y="896830"/>
                          <a:pt x="568606" y="937549"/>
                        </a:cubicBezTo>
                        <a:cubicBezTo>
                          <a:pt x="377553" y="978268"/>
                          <a:pt x="243141" y="892976"/>
                          <a:pt x="0" y="937549"/>
                        </a:cubicBezTo>
                        <a:cubicBezTo>
                          <a:pt x="-37953" y="780118"/>
                          <a:pt x="35124" y="619929"/>
                          <a:pt x="0" y="478150"/>
                        </a:cubicBezTo>
                        <a:cubicBezTo>
                          <a:pt x="-35124" y="336371"/>
                          <a:pt x="26796" y="127546"/>
                          <a:pt x="0" y="0"/>
                        </a:cubicBezTo>
                        <a:close/>
                      </a:path>
                      <a:path w="2274425" h="937549" stroke="0" extrusionOk="0">
                        <a:moveTo>
                          <a:pt x="0" y="0"/>
                        </a:moveTo>
                        <a:cubicBezTo>
                          <a:pt x="111955" y="-62362"/>
                          <a:pt x="298425" y="60019"/>
                          <a:pt x="545862" y="0"/>
                        </a:cubicBezTo>
                        <a:cubicBezTo>
                          <a:pt x="793299" y="-60019"/>
                          <a:pt x="941560" y="38729"/>
                          <a:pt x="1046235" y="0"/>
                        </a:cubicBezTo>
                        <a:cubicBezTo>
                          <a:pt x="1150910" y="-38729"/>
                          <a:pt x="1480418" y="17418"/>
                          <a:pt x="1592098" y="0"/>
                        </a:cubicBezTo>
                        <a:cubicBezTo>
                          <a:pt x="1703778" y="-17418"/>
                          <a:pt x="2029981" y="26655"/>
                          <a:pt x="2274425" y="0"/>
                        </a:cubicBezTo>
                        <a:cubicBezTo>
                          <a:pt x="2315388" y="148943"/>
                          <a:pt x="2242553" y="330978"/>
                          <a:pt x="2274425" y="468775"/>
                        </a:cubicBezTo>
                        <a:cubicBezTo>
                          <a:pt x="2306297" y="606573"/>
                          <a:pt x="2272596" y="730018"/>
                          <a:pt x="2274425" y="937549"/>
                        </a:cubicBezTo>
                        <a:cubicBezTo>
                          <a:pt x="2094592" y="945267"/>
                          <a:pt x="1992551" y="878809"/>
                          <a:pt x="1728563" y="937549"/>
                        </a:cubicBezTo>
                        <a:cubicBezTo>
                          <a:pt x="1464575" y="996289"/>
                          <a:pt x="1404914" y="878523"/>
                          <a:pt x="1228190" y="937549"/>
                        </a:cubicBezTo>
                        <a:cubicBezTo>
                          <a:pt x="1051466" y="996575"/>
                          <a:pt x="861198" y="918695"/>
                          <a:pt x="659583" y="937549"/>
                        </a:cubicBezTo>
                        <a:cubicBezTo>
                          <a:pt x="457968" y="956403"/>
                          <a:pt x="201870" y="898198"/>
                          <a:pt x="0" y="937549"/>
                        </a:cubicBezTo>
                        <a:cubicBezTo>
                          <a:pt x="-44604" y="835360"/>
                          <a:pt x="31077" y="588414"/>
                          <a:pt x="0" y="487525"/>
                        </a:cubicBezTo>
                        <a:cubicBezTo>
                          <a:pt x="-31077" y="386636"/>
                          <a:pt x="34588" y="236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DRDR</a:t>
            </a:r>
          </a:p>
          <a:p>
            <a:pPr algn="ctr"/>
            <a:r>
              <a:rPr lang="en-US" dirty="0"/>
              <a:t>Design Requirements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8ACD1-30DA-8DD3-E107-3AAA0246B58A}"/>
              </a:ext>
            </a:extLst>
          </p:cNvPr>
          <p:cNvSpPr/>
          <p:nvPr/>
        </p:nvSpPr>
        <p:spPr>
          <a:xfrm>
            <a:off x="3368533" y="2555883"/>
            <a:ext cx="2274425" cy="937549"/>
          </a:xfrm>
          <a:prstGeom prst="rect">
            <a:avLst/>
          </a:prstGeom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43636923">
                  <a:custGeom>
                    <a:avLst/>
                    <a:gdLst>
                      <a:gd name="connsiteX0" fmla="*/ 0 w 2274425"/>
                      <a:gd name="connsiteY0" fmla="*/ 0 h 937549"/>
                      <a:gd name="connsiteX1" fmla="*/ 523118 w 2274425"/>
                      <a:gd name="connsiteY1" fmla="*/ 0 h 937549"/>
                      <a:gd name="connsiteX2" fmla="*/ 1137213 w 2274425"/>
                      <a:gd name="connsiteY2" fmla="*/ 0 h 937549"/>
                      <a:gd name="connsiteX3" fmla="*/ 1637586 w 2274425"/>
                      <a:gd name="connsiteY3" fmla="*/ 0 h 937549"/>
                      <a:gd name="connsiteX4" fmla="*/ 2274425 w 2274425"/>
                      <a:gd name="connsiteY4" fmla="*/ 0 h 937549"/>
                      <a:gd name="connsiteX5" fmla="*/ 2274425 w 2274425"/>
                      <a:gd name="connsiteY5" fmla="*/ 440648 h 937549"/>
                      <a:gd name="connsiteX6" fmla="*/ 2274425 w 2274425"/>
                      <a:gd name="connsiteY6" fmla="*/ 937549 h 937549"/>
                      <a:gd name="connsiteX7" fmla="*/ 1774052 w 2274425"/>
                      <a:gd name="connsiteY7" fmla="*/ 937549 h 937549"/>
                      <a:gd name="connsiteX8" fmla="*/ 1159957 w 2274425"/>
                      <a:gd name="connsiteY8" fmla="*/ 937549 h 937549"/>
                      <a:gd name="connsiteX9" fmla="*/ 568606 w 2274425"/>
                      <a:gd name="connsiteY9" fmla="*/ 937549 h 937549"/>
                      <a:gd name="connsiteX10" fmla="*/ 0 w 2274425"/>
                      <a:gd name="connsiteY10" fmla="*/ 937549 h 937549"/>
                      <a:gd name="connsiteX11" fmla="*/ 0 w 2274425"/>
                      <a:gd name="connsiteY11" fmla="*/ 478150 h 937549"/>
                      <a:gd name="connsiteX12" fmla="*/ 0 w 2274425"/>
                      <a:gd name="connsiteY12" fmla="*/ 0 h 937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74425" h="937549" fill="none" extrusionOk="0">
                        <a:moveTo>
                          <a:pt x="0" y="0"/>
                        </a:moveTo>
                        <a:cubicBezTo>
                          <a:pt x="137457" y="-19479"/>
                          <a:pt x="407877" y="24550"/>
                          <a:pt x="523118" y="0"/>
                        </a:cubicBezTo>
                        <a:cubicBezTo>
                          <a:pt x="638359" y="-24550"/>
                          <a:pt x="896829" y="-29425"/>
                          <a:pt x="1137213" y="0"/>
                        </a:cubicBezTo>
                        <a:cubicBezTo>
                          <a:pt x="1377598" y="29425"/>
                          <a:pt x="1414421" y="-12671"/>
                          <a:pt x="1637586" y="0"/>
                        </a:cubicBezTo>
                        <a:cubicBezTo>
                          <a:pt x="1860751" y="12671"/>
                          <a:pt x="1967488" y="20294"/>
                          <a:pt x="2274425" y="0"/>
                        </a:cubicBezTo>
                        <a:cubicBezTo>
                          <a:pt x="2274378" y="98056"/>
                          <a:pt x="2258732" y="305629"/>
                          <a:pt x="2274425" y="440648"/>
                        </a:cubicBezTo>
                        <a:cubicBezTo>
                          <a:pt x="2290118" y="575667"/>
                          <a:pt x="2253582" y="743539"/>
                          <a:pt x="2274425" y="937549"/>
                        </a:cubicBezTo>
                        <a:cubicBezTo>
                          <a:pt x="2150153" y="922316"/>
                          <a:pt x="1942591" y="942902"/>
                          <a:pt x="1774052" y="937549"/>
                        </a:cubicBezTo>
                        <a:cubicBezTo>
                          <a:pt x="1605513" y="932196"/>
                          <a:pt x="1392278" y="931369"/>
                          <a:pt x="1159957" y="937549"/>
                        </a:cubicBezTo>
                        <a:cubicBezTo>
                          <a:pt x="927636" y="943729"/>
                          <a:pt x="759659" y="914570"/>
                          <a:pt x="568606" y="937549"/>
                        </a:cubicBezTo>
                        <a:cubicBezTo>
                          <a:pt x="377553" y="960528"/>
                          <a:pt x="243141" y="955523"/>
                          <a:pt x="0" y="937549"/>
                        </a:cubicBezTo>
                        <a:cubicBezTo>
                          <a:pt x="21769" y="780118"/>
                          <a:pt x="2967" y="619929"/>
                          <a:pt x="0" y="478150"/>
                        </a:cubicBezTo>
                        <a:cubicBezTo>
                          <a:pt x="-2967" y="336371"/>
                          <a:pt x="-6675" y="127546"/>
                          <a:pt x="0" y="0"/>
                        </a:cubicBezTo>
                        <a:close/>
                      </a:path>
                      <a:path w="2274425" h="937549" stroke="0" extrusionOk="0">
                        <a:moveTo>
                          <a:pt x="0" y="0"/>
                        </a:moveTo>
                        <a:cubicBezTo>
                          <a:pt x="111955" y="19518"/>
                          <a:pt x="298425" y="-10943"/>
                          <a:pt x="545862" y="0"/>
                        </a:cubicBezTo>
                        <a:cubicBezTo>
                          <a:pt x="793299" y="10943"/>
                          <a:pt x="941560" y="-16312"/>
                          <a:pt x="1046235" y="0"/>
                        </a:cubicBezTo>
                        <a:cubicBezTo>
                          <a:pt x="1150910" y="16312"/>
                          <a:pt x="1480418" y="-9875"/>
                          <a:pt x="1592098" y="0"/>
                        </a:cubicBezTo>
                        <a:cubicBezTo>
                          <a:pt x="1703778" y="9875"/>
                          <a:pt x="2029981" y="-21108"/>
                          <a:pt x="2274425" y="0"/>
                        </a:cubicBezTo>
                        <a:cubicBezTo>
                          <a:pt x="2282574" y="148943"/>
                          <a:pt x="2294118" y="330978"/>
                          <a:pt x="2274425" y="468775"/>
                        </a:cubicBezTo>
                        <a:cubicBezTo>
                          <a:pt x="2254732" y="606573"/>
                          <a:pt x="2258533" y="730018"/>
                          <a:pt x="2274425" y="937549"/>
                        </a:cubicBezTo>
                        <a:cubicBezTo>
                          <a:pt x="2094592" y="961643"/>
                          <a:pt x="1992551" y="960688"/>
                          <a:pt x="1728563" y="937549"/>
                        </a:cubicBezTo>
                        <a:cubicBezTo>
                          <a:pt x="1464575" y="914410"/>
                          <a:pt x="1404914" y="923556"/>
                          <a:pt x="1228190" y="937549"/>
                        </a:cubicBezTo>
                        <a:cubicBezTo>
                          <a:pt x="1051466" y="951542"/>
                          <a:pt x="861198" y="924381"/>
                          <a:pt x="659583" y="937549"/>
                        </a:cubicBezTo>
                        <a:cubicBezTo>
                          <a:pt x="457968" y="950717"/>
                          <a:pt x="201870" y="904793"/>
                          <a:pt x="0" y="937549"/>
                        </a:cubicBezTo>
                        <a:cubicBezTo>
                          <a:pt x="13899" y="835360"/>
                          <a:pt x="-425" y="588414"/>
                          <a:pt x="0" y="487525"/>
                        </a:cubicBezTo>
                        <a:cubicBezTo>
                          <a:pt x="425" y="386636"/>
                          <a:pt x="10212" y="236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CoDR</a:t>
            </a:r>
            <a:endParaRPr lang="en-US" b="1" dirty="0"/>
          </a:p>
          <a:p>
            <a:pPr algn="ctr"/>
            <a:r>
              <a:rPr lang="en-US" dirty="0"/>
              <a:t>Concept Review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33CE7-B49A-B33A-DF51-8CB3A72EEB77}"/>
              </a:ext>
            </a:extLst>
          </p:cNvPr>
          <p:cNvSpPr/>
          <p:nvPr/>
        </p:nvSpPr>
        <p:spPr>
          <a:xfrm>
            <a:off x="6140072" y="2562860"/>
            <a:ext cx="2274425" cy="937549"/>
          </a:xfrm>
          <a:prstGeom prst="rect">
            <a:avLst/>
          </a:prstGeom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43636923">
                  <a:custGeom>
                    <a:avLst/>
                    <a:gdLst>
                      <a:gd name="connsiteX0" fmla="*/ 0 w 2274425"/>
                      <a:gd name="connsiteY0" fmla="*/ 0 h 937549"/>
                      <a:gd name="connsiteX1" fmla="*/ 523118 w 2274425"/>
                      <a:gd name="connsiteY1" fmla="*/ 0 h 937549"/>
                      <a:gd name="connsiteX2" fmla="*/ 1137213 w 2274425"/>
                      <a:gd name="connsiteY2" fmla="*/ 0 h 937549"/>
                      <a:gd name="connsiteX3" fmla="*/ 1637586 w 2274425"/>
                      <a:gd name="connsiteY3" fmla="*/ 0 h 937549"/>
                      <a:gd name="connsiteX4" fmla="*/ 2274425 w 2274425"/>
                      <a:gd name="connsiteY4" fmla="*/ 0 h 937549"/>
                      <a:gd name="connsiteX5" fmla="*/ 2274425 w 2274425"/>
                      <a:gd name="connsiteY5" fmla="*/ 440648 h 937549"/>
                      <a:gd name="connsiteX6" fmla="*/ 2274425 w 2274425"/>
                      <a:gd name="connsiteY6" fmla="*/ 937549 h 937549"/>
                      <a:gd name="connsiteX7" fmla="*/ 1774052 w 2274425"/>
                      <a:gd name="connsiteY7" fmla="*/ 937549 h 937549"/>
                      <a:gd name="connsiteX8" fmla="*/ 1159957 w 2274425"/>
                      <a:gd name="connsiteY8" fmla="*/ 937549 h 937549"/>
                      <a:gd name="connsiteX9" fmla="*/ 568606 w 2274425"/>
                      <a:gd name="connsiteY9" fmla="*/ 937549 h 937549"/>
                      <a:gd name="connsiteX10" fmla="*/ 0 w 2274425"/>
                      <a:gd name="connsiteY10" fmla="*/ 937549 h 937549"/>
                      <a:gd name="connsiteX11" fmla="*/ 0 w 2274425"/>
                      <a:gd name="connsiteY11" fmla="*/ 478150 h 937549"/>
                      <a:gd name="connsiteX12" fmla="*/ 0 w 2274425"/>
                      <a:gd name="connsiteY12" fmla="*/ 0 h 937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74425" h="937549" fill="none" extrusionOk="0">
                        <a:moveTo>
                          <a:pt x="0" y="0"/>
                        </a:moveTo>
                        <a:cubicBezTo>
                          <a:pt x="137457" y="-19479"/>
                          <a:pt x="407877" y="24550"/>
                          <a:pt x="523118" y="0"/>
                        </a:cubicBezTo>
                        <a:cubicBezTo>
                          <a:pt x="638359" y="-24550"/>
                          <a:pt x="896829" y="-29425"/>
                          <a:pt x="1137213" y="0"/>
                        </a:cubicBezTo>
                        <a:cubicBezTo>
                          <a:pt x="1377598" y="29425"/>
                          <a:pt x="1414421" y="-12671"/>
                          <a:pt x="1637586" y="0"/>
                        </a:cubicBezTo>
                        <a:cubicBezTo>
                          <a:pt x="1860751" y="12671"/>
                          <a:pt x="1967488" y="20294"/>
                          <a:pt x="2274425" y="0"/>
                        </a:cubicBezTo>
                        <a:cubicBezTo>
                          <a:pt x="2274378" y="98056"/>
                          <a:pt x="2258732" y="305629"/>
                          <a:pt x="2274425" y="440648"/>
                        </a:cubicBezTo>
                        <a:cubicBezTo>
                          <a:pt x="2290118" y="575667"/>
                          <a:pt x="2253582" y="743539"/>
                          <a:pt x="2274425" y="937549"/>
                        </a:cubicBezTo>
                        <a:cubicBezTo>
                          <a:pt x="2150153" y="922316"/>
                          <a:pt x="1942591" y="942902"/>
                          <a:pt x="1774052" y="937549"/>
                        </a:cubicBezTo>
                        <a:cubicBezTo>
                          <a:pt x="1605513" y="932196"/>
                          <a:pt x="1392278" y="931369"/>
                          <a:pt x="1159957" y="937549"/>
                        </a:cubicBezTo>
                        <a:cubicBezTo>
                          <a:pt x="927636" y="943729"/>
                          <a:pt x="759659" y="914570"/>
                          <a:pt x="568606" y="937549"/>
                        </a:cubicBezTo>
                        <a:cubicBezTo>
                          <a:pt x="377553" y="960528"/>
                          <a:pt x="243141" y="955523"/>
                          <a:pt x="0" y="937549"/>
                        </a:cubicBezTo>
                        <a:cubicBezTo>
                          <a:pt x="21769" y="780118"/>
                          <a:pt x="2967" y="619929"/>
                          <a:pt x="0" y="478150"/>
                        </a:cubicBezTo>
                        <a:cubicBezTo>
                          <a:pt x="-2967" y="336371"/>
                          <a:pt x="-6675" y="127546"/>
                          <a:pt x="0" y="0"/>
                        </a:cubicBezTo>
                        <a:close/>
                      </a:path>
                      <a:path w="2274425" h="937549" stroke="0" extrusionOk="0">
                        <a:moveTo>
                          <a:pt x="0" y="0"/>
                        </a:moveTo>
                        <a:cubicBezTo>
                          <a:pt x="111955" y="19518"/>
                          <a:pt x="298425" y="-10943"/>
                          <a:pt x="545862" y="0"/>
                        </a:cubicBezTo>
                        <a:cubicBezTo>
                          <a:pt x="793299" y="10943"/>
                          <a:pt x="941560" y="-16312"/>
                          <a:pt x="1046235" y="0"/>
                        </a:cubicBezTo>
                        <a:cubicBezTo>
                          <a:pt x="1150910" y="16312"/>
                          <a:pt x="1480418" y="-9875"/>
                          <a:pt x="1592098" y="0"/>
                        </a:cubicBezTo>
                        <a:cubicBezTo>
                          <a:pt x="1703778" y="9875"/>
                          <a:pt x="2029981" y="-21108"/>
                          <a:pt x="2274425" y="0"/>
                        </a:cubicBezTo>
                        <a:cubicBezTo>
                          <a:pt x="2282574" y="148943"/>
                          <a:pt x="2294118" y="330978"/>
                          <a:pt x="2274425" y="468775"/>
                        </a:cubicBezTo>
                        <a:cubicBezTo>
                          <a:pt x="2254732" y="606573"/>
                          <a:pt x="2258533" y="730018"/>
                          <a:pt x="2274425" y="937549"/>
                        </a:cubicBezTo>
                        <a:cubicBezTo>
                          <a:pt x="2094592" y="961643"/>
                          <a:pt x="1992551" y="960688"/>
                          <a:pt x="1728563" y="937549"/>
                        </a:cubicBezTo>
                        <a:cubicBezTo>
                          <a:pt x="1464575" y="914410"/>
                          <a:pt x="1404914" y="923556"/>
                          <a:pt x="1228190" y="937549"/>
                        </a:cubicBezTo>
                        <a:cubicBezTo>
                          <a:pt x="1051466" y="951542"/>
                          <a:pt x="861198" y="924381"/>
                          <a:pt x="659583" y="937549"/>
                        </a:cubicBezTo>
                        <a:cubicBezTo>
                          <a:pt x="457968" y="950717"/>
                          <a:pt x="201870" y="904793"/>
                          <a:pt x="0" y="937549"/>
                        </a:cubicBezTo>
                        <a:cubicBezTo>
                          <a:pt x="13899" y="835360"/>
                          <a:pt x="-425" y="588414"/>
                          <a:pt x="0" y="487525"/>
                        </a:cubicBezTo>
                        <a:cubicBezTo>
                          <a:pt x="425" y="386636"/>
                          <a:pt x="10212" y="236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DR1/2/3</a:t>
            </a:r>
          </a:p>
          <a:p>
            <a:pPr algn="ctr"/>
            <a:r>
              <a:rPr lang="en-US" dirty="0"/>
              <a:t>Design Review</a:t>
            </a:r>
          </a:p>
        </p:txBody>
      </p:sp>
      <p:pic>
        <p:nvPicPr>
          <p:cNvPr id="14" name="Picture 13" descr="A person covering his face with his hands&#10;&#10;Description automatically generated">
            <a:extLst>
              <a:ext uri="{FF2B5EF4-FFF2-40B4-BE49-F238E27FC236}">
                <a16:creationId xmlns:a16="http://schemas.microsoft.com/office/drawing/2014/main" id="{79EF752B-70C6-5736-6F86-3839E78AB1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182"/>
          <a:stretch/>
        </p:blipFill>
        <p:spPr>
          <a:xfrm rot="5400000">
            <a:off x="8812585" y="3425937"/>
            <a:ext cx="2642759" cy="3206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FCB0D-63DF-1AAB-6C72-A49AA3BEE048}"/>
              </a:ext>
            </a:extLst>
          </p:cNvPr>
          <p:cNvSpPr/>
          <p:nvPr/>
        </p:nvSpPr>
        <p:spPr>
          <a:xfrm>
            <a:off x="8790446" y="2562859"/>
            <a:ext cx="2274425" cy="937549"/>
          </a:xfrm>
          <a:prstGeom prst="rect">
            <a:avLst/>
          </a:prstGeom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43636923">
                  <a:custGeom>
                    <a:avLst/>
                    <a:gdLst>
                      <a:gd name="connsiteX0" fmla="*/ 0 w 2274425"/>
                      <a:gd name="connsiteY0" fmla="*/ 0 h 937549"/>
                      <a:gd name="connsiteX1" fmla="*/ 523118 w 2274425"/>
                      <a:gd name="connsiteY1" fmla="*/ 0 h 937549"/>
                      <a:gd name="connsiteX2" fmla="*/ 1137213 w 2274425"/>
                      <a:gd name="connsiteY2" fmla="*/ 0 h 937549"/>
                      <a:gd name="connsiteX3" fmla="*/ 1637586 w 2274425"/>
                      <a:gd name="connsiteY3" fmla="*/ 0 h 937549"/>
                      <a:gd name="connsiteX4" fmla="*/ 2274425 w 2274425"/>
                      <a:gd name="connsiteY4" fmla="*/ 0 h 937549"/>
                      <a:gd name="connsiteX5" fmla="*/ 2274425 w 2274425"/>
                      <a:gd name="connsiteY5" fmla="*/ 440648 h 937549"/>
                      <a:gd name="connsiteX6" fmla="*/ 2274425 w 2274425"/>
                      <a:gd name="connsiteY6" fmla="*/ 937549 h 937549"/>
                      <a:gd name="connsiteX7" fmla="*/ 1774052 w 2274425"/>
                      <a:gd name="connsiteY7" fmla="*/ 937549 h 937549"/>
                      <a:gd name="connsiteX8" fmla="*/ 1159957 w 2274425"/>
                      <a:gd name="connsiteY8" fmla="*/ 937549 h 937549"/>
                      <a:gd name="connsiteX9" fmla="*/ 568606 w 2274425"/>
                      <a:gd name="connsiteY9" fmla="*/ 937549 h 937549"/>
                      <a:gd name="connsiteX10" fmla="*/ 0 w 2274425"/>
                      <a:gd name="connsiteY10" fmla="*/ 937549 h 937549"/>
                      <a:gd name="connsiteX11" fmla="*/ 0 w 2274425"/>
                      <a:gd name="connsiteY11" fmla="*/ 478150 h 937549"/>
                      <a:gd name="connsiteX12" fmla="*/ 0 w 2274425"/>
                      <a:gd name="connsiteY12" fmla="*/ 0 h 937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74425" h="937549" fill="none" extrusionOk="0">
                        <a:moveTo>
                          <a:pt x="0" y="0"/>
                        </a:moveTo>
                        <a:cubicBezTo>
                          <a:pt x="137457" y="-19479"/>
                          <a:pt x="407877" y="24550"/>
                          <a:pt x="523118" y="0"/>
                        </a:cubicBezTo>
                        <a:cubicBezTo>
                          <a:pt x="638359" y="-24550"/>
                          <a:pt x="896829" y="-29425"/>
                          <a:pt x="1137213" y="0"/>
                        </a:cubicBezTo>
                        <a:cubicBezTo>
                          <a:pt x="1377598" y="29425"/>
                          <a:pt x="1414421" y="-12671"/>
                          <a:pt x="1637586" y="0"/>
                        </a:cubicBezTo>
                        <a:cubicBezTo>
                          <a:pt x="1860751" y="12671"/>
                          <a:pt x="1967488" y="20294"/>
                          <a:pt x="2274425" y="0"/>
                        </a:cubicBezTo>
                        <a:cubicBezTo>
                          <a:pt x="2274378" y="98056"/>
                          <a:pt x="2258732" y="305629"/>
                          <a:pt x="2274425" y="440648"/>
                        </a:cubicBezTo>
                        <a:cubicBezTo>
                          <a:pt x="2290118" y="575667"/>
                          <a:pt x="2253582" y="743539"/>
                          <a:pt x="2274425" y="937549"/>
                        </a:cubicBezTo>
                        <a:cubicBezTo>
                          <a:pt x="2150153" y="922316"/>
                          <a:pt x="1942591" y="942902"/>
                          <a:pt x="1774052" y="937549"/>
                        </a:cubicBezTo>
                        <a:cubicBezTo>
                          <a:pt x="1605513" y="932196"/>
                          <a:pt x="1392278" y="931369"/>
                          <a:pt x="1159957" y="937549"/>
                        </a:cubicBezTo>
                        <a:cubicBezTo>
                          <a:pt x="927636" y="943729"/>
                          <a:pt x="759659" y="914570"/>
                          <a:pt x="568606" y="937549"/>
                        </a:cubicBezTo>
                        <a:cubicBezTo>
                          <a:pt x="377553" y="960528"/>
                          <a:pt x="243141" y="955523"/>
                          <a:pt x="0" y="937549"/>
                        </a:cubicBezTo>
                        <a:cubicBezTo>
                          <a:pt x="21769" y="780118"/>
                          <a:pt x="2967" y="619929"/>
                          <a:pt x="0" y="478150"/>
                        </a:cubicBezTo>
                        <a:cubicBezTo>
                          <a:pt x="-2967" y="336371"/>
                          <a:pt x="-6675" y="127546"/>
                          <a:pt x="0" y="0"/>
                        </a:cubicBezTo>
                        <a:close/>
                      </a:path>
                      <a:path w="2274425" h="937549" stroke="0" extrusionOk="0">
                        <a:moveTo>
                          <a:pt x="0" y="0"/>
                        </a:moveTo>
                        <a:cubicBezTo>
                          <a:pt x="111955" y="19518"/>
                          <a:pt x="298425" y="-10943"/>
                          <a:pt x="545862" y="0"/>
                        </a:cubicBezTo>
                        <a:cubicBezTo>
                          <a:pt x="793299" y="10943"/>
                          <a:pt x="941560" y="-16312"/>
                          <a:pt x="1046235" y="0"/>
                        </a:cubicBezTo>
                        <a:cubicBezTo>
                          <a:pt x="1150910" y="16312"/>
                          <a:pt x="1480418" y="-9875"/>
                          <a:pt x="1592098" y="0"/>
                        </a:cubicBezTo>
                        <a:cubicBezTo>
                          <a:pt x="1703778" y="9875"/>
                          <a:pt x="2029981" y="-21108"/>
                          <a:pt x="2274425" y="0"/>
                        </a:cubicBezTo>
                        <a:cubicBezTo>
                          <a:pt x="2282574" y="148943"/>
                          <a:pt x="2294118" y="330978"/>
                          <a:pt x="2274425" y="468775"/>
                        </a:cubicBezTo>
                        <a:cubicBezTo>
                          <a:pt x="2254732" y="606573"/>
                          <a:pt x="2258533" y="730018"/>
                          <a:pt x="2274425" y="937549"/>
                        </a:cubicBezTo>
                        <a:cubicBezTo>
                          <a:pt x="2094592" y="961643"/>
                          <a:pt x="1992551" y="960688"/>
                          <a:pt x="1728563" y="937549"/>
                        </a:cubicBezTo>
                        <a:cubicBezTo>
                          <a:pt x="1464575" y="914410"/>
                          <a:pt x="1404914" y="923556"/>
                          <a:pt x="1228190" y="937549"/>
                        </a:cubicBezTo>
                        <a:cubicBezTo>
                          <a:pt x="1051466" y="951542"/>
                          <a:pt x="861198" y="924381"/>
                          <a:pt x="659583" y="937549"/>
                        </a:cubicBezTo>
                        <a:cubicBezTo>
                          <a:pt x="457968" y="950717"/>
                          <a:pt x="201870" y="904793"/>
                          <a:pt x="0" y="937549"/>
                        </a:cubicBezTo>
                        <a:cubicBezTo>
                          <a:pt x="13899" y="835360"/>
                          <a:pt x="-425" y="588414"/>
                          <a:pt x="0" y="487525"/>
                        </a:cubicBezTo>
                        <a:cubicBezTo>
                          <a:pt x="425" y="386636"/>
                          <a:pt x="10212" y="236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MaDR</a:t>
            </a:r>
            <a:endParaRPr lang="en-US" b="1" dirty="0"/>
          </a:p>
          <a:p>
            <a:pPr algn="ctr"/>
            <a:r>
              <a:rPr lang="en-US" dirty="0"/>
              <a:t>Manufacturing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57A4C3-8A92-0B39-07D3-5F30C4D7B89E}"/>
              </a:ext>
            </a:extLst>
          </p:cNvPr>
          <p:cNvSpPr/>
          <p:nvPr/>
        </p:nvSpPr>
        <p:spPr>
          <a:xfrm>
            <a:off x="1314413" y="5008418"/>
            <a:ext cx="1378911" cy="873329"/>
          </a:xfrm>
          <a:prstGeom prst="rect">
            <a:avLst/>
          </a:prstGeom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43636923">
                  <a:custGeom>
                    <a:avLst/>
                    <a:gdLst>
                      <a:gd name="connsiteX0" fmla="*/ 0 w 2274425"/>
                      <a:gd name="connsiteY0" fmla="*/ 0 h 937549"/>
                      <a:gd name="connsiteX1" fmla="*/ 523118 w 2274425"/>
                      <a:gd name="connsiteY1" fmla="*/ 0 h 937549"/>
                      <a:gd name="connsiteX2" fmla="*/ 1137213 w 2274425"/>
                      <a:gd name="connsiteY2" fmla="*/ 0 h 937549"/>
                      <a:gd name="connsiteX3" fmla="*/ 1637586 w 2274425"/>
                      <a:gd name="connsiteY3" fmla="*/ 0 h 937549"/>
                      <a:gd name="connsiteX4" fmla="*/ 2274425 w 2274425"/>
                      <a:gd name="connsiteY4" fmla="*/ 0 h 937549"/>
                      <a:gd name="connsiteX5" fmla="*/ 2274425 w 2274425"/>
                      <a:gd name="connsiteY5" fmla="*/ 440648 h 937549"/>
                      <a:gd name="connsiteX6" fmla="*/ 2274425 w 2274425"/>
                      <a:gd name="connsiteY6" fmla="*/ 937549 h 937549"/>
                      <a:gd name="connsiteX7" fmla="*/ 1774052 w 2274425"/>
                      <a:gd name="connsiteY7" fmla="*/ 937549 h 937549"/>
                      <a:gd name="connsiteX8" fmla="*/ 1159957 w 2274425"/>
                      <a:gd name="connsiteY8" fmla="*/ 937549 h 937549"/>
                      <a:gd name="connsiteX9" fmla="*/ 568606 w 2274425"/>
                      <a:gd name="connsiteY9" fmla="*/ 937549 h 937549"/>
                      <a:gd name="connsiteX10" fmla="*/ 0 w 2274425"/>
                      <a:gd name="connsiteY10" fmla="*/ 937549 h 937549"/>
                      <a:gd name="connsiteX11" fmla="*/ 0 w 2274425"/>
                      <a:gd name="connsiteY11" fmla="*/ 478150 h 937549"/>
                      <a:gd name="connsiteX12" fmla="*/ 0 w 2274425"/>
                      <a:gd name="connsiteY12" fmla="*/ 0 h 937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74425" h="937549" fill="none" extrusionOk="0">
                        <a:moveTo>
                          <a:pt x="0" y="0"/>
                        </a:moveTo>
                        <a:cubicBezTo>
                          <a:pt x="137457" y="-19479"/>
                          <a:pt x="407877" y="24550"/>
                          <a:pt x="523118" y="0"/>
                        </a:cubicBezTo>
                        <a:cubicBezTo>
                          <a:pt x="638359" y="-24550"/>
                          <a:pt x="896829" y="-29425"/>
                          <a:pt x="1137213" y="0"/>
                        </a:cubicBezTo>
                        <a:cubicBezTo>
                          <a:pt x="1377598" y="29425"/>
                          <a:pt x="1414421" y="-12671"/>
                          <a:pt x="1637586" y="0"/>
                        </a:cubicBezTo>
                        <a:cubicBezTo>
                          <a:pt x="1860751" y="12671"/>
                          <a:pt x="1967488" y="20294"/>
                          <a:pt x="2274425" y="0"/>
                        </a:cubicBezTo>
                        <a:cubicBezTo>
                          <a:pt x="2274378" y="98056"/>
                          <a:pt x="2258732" y="305629"/>
                          <a:pt x="2274425" y="440648"/>
                        </a:cubicBezTo>
                        <a:cubicBezTo>
                          <a:pt x="2290118" y="575667"/>
                          <a:pt x="2253582" y="743539"/>
                          <a:pt x="2274425" y="937549"/>
                        </a:cubicBezTo>
                        <a:cubicBezTo>
                          <a:pt x="2150153" y="922316"/>
                          <a:pt x="1942591" y="942902"/>
                          <a:pt x="1774052" y="937549"/>
                        </a:cubicBezTo>
                        <a:cubicBezTo>
                          <a:pt x="1605513" y="932196"/>
                          <a:pt x="1392278" y="931369"/>
                          <a:pt x="1159957" y="937549"/>
                        </a:cubicBezTo>
                        <a:cubicBezTo>
                          <a:pt x="927636" y="943729"/>
                          <a:pt x="759659" y="914570"/>
                          <a:pt x="568606" y="937549"/>
                        </a:cubicBezTo>
                        <a:cubicBezTo>
                          <a:pt x="377553" y="960528"/>
                          <a:pt x="243141" y="955523"/>
                          <a:pt x="0" y="937549"/>
                        </a:cubicBezTo>
                        <a:cubicBezTo>
                          <a:pt x="21769" y="780118"/>
                          <a:pt x="2967" y="619929"/>
                          <a:pt x="0" y="478150"/>
                        </a:cubicBezTo>
                        <a:cubicBezTo>
                          <a:pt x="-2967" y="336371"/>
                          <a:pt x="-6675" y="127546"/>
                          <a:pt x="0" y="0"/>
                        </a:cubicBezTo>
                        <a:close/>
                      </a:path>
                      <a:path w="2274425" h="937549" stroke="0" extrusionOk="0">
                        <a:moveTo>
                          <a:pt x="0" y="0"/>
                        </a:moveTo>
                        <a:cubicBezTo>
                          <a:pt x="111955" y="19518"/>
                          <a:pt x="298425" y="-10943"/>
                          <a:pt x="545862" y="0"/>
                        </a:cubicBezTo>
                        <a:cubicBezTo>
                          <a:pt x="793299" y="10943"/>
                          <a:pt x="941560" y="-16312"/>
                          <a:pt x="1046235" y="0"/>
                        </a:cubicBezTo>
                        <a:cubicBezTo>
                          <a:pt x="1150910" y="16312"/>
                          <a:pt x="1480418" y="-9875"/>
                          <a:pt x="1592098" y="0"/>
                        </a:cubicBezTo>
                        <a:cubicBezTo>
                          <a:pt x="1703778" y="9875"/>
                          <a:pt x="2029981" y="-21108"/>
                          <a:pt x="2274425" y="0"/>
                        </a:cubicBezTo>
                        <a:cubicBezTo>
                          <a:pt x="2282574" y="148943"/>
                          <a:pt x="2294118" y="330978"/>
                          <a:pt x="2274425" y="468775"/>
                        </a:cubicBezTo>
                        <a:cubicBezTo>
                          <a:pt x="2254732" y="606573"/>
                          <a:pt x="2258533" y="730018"/>
                          <a:pt x="2274425" y="937549"/>
                        </a:cubicBezTo>
                        <a:cubicBezTo>
                          <a:pt x="2094592" y="961643"/>
                          <a:pt x="1992551" y="960688"/>
                          <a:pt x="1728563" y="937549"/>
                        </a:cubicBezTo>
                        <a:cubicBezTo>
                          <a:pt x="1464575" y="914410"/>
                          <a:pt x="1404914" y="923556"/>
                          <a:pt x="1228190" y="937549"/>
                        </a:cubicBezTo>
                        <a:cubicBezTo>
                          <a:pt x="1051466" y="951542"/>
                          <a:pt x="861198" y="924381"/>
                          <a:pt x="659583" y="937549"/>
                        </a:cubicBezTo>
                        <a:cubicBezTo>
                          <a:pt x="457968" y="950717"/>
                          <a:pt x="201870" y="904793"/>
                          <a:pt x="0" y="937549"/>
                        </a:cubicBezTo>
                        <a:cubicBezTo>
                          <a:pt x="13899" y="835360"/>
                          <a:pt x="-425" y="588414"/>
                          <a:pt x="0" y="487525"/>
                        </a:cubicBezTo>
                        <a:cubicBezTo>
                          <a:pt x="425" y="386636"/>
                          <a:pt x="10212" y="236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Peer Review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C4E044-2ACE-C2BF-F99D-B35029BF7EAD}"/>
              </a:ext>
            </a:extLst>
          </p:cNvPr>
          <p:cNvSpPr/>
          <p:nvPr/>
        </p:nvSpPr>
        <p:spPr>
          <a:xfrm>
            <a:off x="3329661" y="4684694"/>
            <a:ext cx="1706359" cy="905438"/>
          </a:xfrm>
          <a:prstGeom prst="rect">
            <a:avLst/>
          </a:prstGeom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43636923">
                  <a:custGeom>
                    <a:avLst/>
                    <a:gdLst>
                      <a:gd name="connsiteX0" fmla="*/ 0 w 2274425"/>
                      <a:gd name="connsiteY0" fmla="*/ 0 h 937549"/>
                      <a:gd name="connsiteX1" fmla="*/ 523118 w 2274425"/>
                      <a:gd name="connsiteY1" fmla="*/ 0 h 937549"/>
                      <a:gd name="connsiteX2" fmla="*/ 1137213 w 2274425"/>
                      <a:gd name="connsiteY2" fmla="*/ 0 h 937549"/>
                      <a:gd name="connsiteX3" fmla="*/ 1637586 w 2274425"/>
                      <a:gd name="connsiteY3" fmla="*/ 0 h 937549"/>
                      <a:gd name="connsiteX4" fmla="*/ 2274425 w 2274425"/>
                      <a:gd name="connsiteY4" fmla="*/ 0 h 937549"/>
                      <a:gd name="connsiteX5" fmla="*/ 2274425 w 2274425"/>
                      <a:gd name="connsiteY5" fmla="*/ 440648 h 937549"/>
                      <a:gd name="connsiteX6" fmla="*/ 2274425 w 2274425"/>
                      <a:gd name="connsiteY6" fmla="*/ 937549 h 937549"/>
                      <a:gd name="connsiteX7" fmla="*/ 1774052 w 2274425"/>
                      <a:gd name="connsiteY7" fmla="*/ 937549 h 937549"/>
                      <a:gd name="connsiteX8" fmla="*/ 1159957 w 2274425"/>
                      <a:gd name="connsiteY8" fmla="*/ 937549 h 937549"/>
                      <a:gd name="connsiteX9" fmla="*/ 568606 w 2274425"/>
                      <a:gd name="connsiteY9" fmla="*/ 937549 h 937549"/>
                      <a:gd name="connsiteX10" fmla="*/ 0 w 2274425"/>
                      <a:gd name="connsiteY10" fmla="*/ 937549 h 937549"/>
                      <a:gd name="connsiteX11" fmla="*/ 0 w 2274425"/>
                      <a:gd name="connsiteY11" fmla="*/ 478150 h 937549"/>
                      <a:gd name="connsiteX12" fmla="*/ 0 w 2274425"/>
                      <a:gd name="connsiteY12" fmla="*/ 0 h 937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74425" h="937549" fill="none" extrusionOk="0">
                        <a:moveTo>
                          <a:pt x="0" y="0"/>
                        </a:moveTo>
                        <a:cubicBezTo>
                          <a:pt x="137457" y="-19479"/>
                          <a:pt x="407877" y="24550"/>
                          <a:pt x="523118" y="0"/>
                        </a:cubicBezTo>
                        <a:cubicBezTo>
                          <a:pt x="638359" y="-24550"/>
                          <a:pt x="896829" y="-29425"/>
                          <a:pt x="1137213" y="0"/>
                        </a:cubicBezTo>
                        <a:cubicBezTo>
                          <a:pt x="1377598" y="29425"/>
                          <a:pt x="1414421" y="-12671"/>
                          <a:pt x="1637586" y="0"/>
                        </a:cubicBezTo>
                        <a:cubicBezTo>
                          <a:pt x="1860751" y="12671"/>
                          <a:pt x="1967488" y="20294"/>
                          <a:pt x="2274425" y="0"/>
                        </a:cubicBezTo>
                        <a:cubicBezTo>
                          <a:pt x="2274378" y="98056"/>
                          <a:pt x="2258732" y="305629"/>
                          <a:pt x="2274425" y="440648"/>
                        </a:cubicBezTo>
                        <a:cubicBezTo>
                          <a:pt x="2290118" y="575667"/>
                          <a:pt x="2253582" y="743539"/>
                          <a:pt x="2274425" y="937549"/>
                        </a:cubicBezTo>
                        <a:cubicBezTo>
                          <a:pt x="2150153" y="922316"/>
                          <a:pt x="1942591" y="942902"/>
                          <a:pt x="1774052" y="937549"/>
                        </a:cubicBezTo>
                        <a:cubicBezTo>
                          <a:pt x="1605513" y="932196"/>
                          <a:pt x="1392278" y="931369"/>
                          <a:pt x="1159957" y="937549"/>
                        </a:cubicBezTo>
                        <a:cubicBezTo>
                          <a:pt x="927636" y="943729"/>
                          <a:pt x="759659" y="914570"/>
                          <a:pt x="568606" y="937549"/>
                        </a:cubicBezTo>
                        <a:cubicBezTo>
                          <a:pt x="377553" y="960528"/>
                          <a:pt x="243141" y="955523"/>
                          <a:pt x="0" y="937549"/>
                        </a:cubicBezTo>
                        <a:cubicBezTo>
                          <a:pt x="21769" y="780118"/>
                          <a:pt x="2967" y="619929"/>
                          <a:pt x="0" y="478150"/>
                        </a:cubicBezTo>
                        <a:cubicBezTo>
                          <a:pt x="-2967" y="336371"/>
                          <a:pt x="-6675" y="127546"/>
                          <a:pt x="0" y="0"/>
                        </a:cubicBezTo>
                        <a:close/>
                      </a:path>
                      <a:path w="2274425" h="937549" stroke="0" extrusionOk="0">
                        <a:moveTo>
                          <a:pt x="0" y="0"/>
                        </a:moveTo>
                        <a:cubicBezTo>
                          <a:pt x="111955" y="19518"/>
                          <a:pt x="298425" y="-10943"/>
                          <a:pt x="545862" y="0"/>
                        </a:cubicBezTo>
                        <a:cubicBezTo>
                          <a:pt x="793299" y="10943"/>
                          <a:pt x="941560" y="-16312"/>
                          <a:pt x="1046235" y="0"/>
                        </a:cubicBezTo>
                        <a:cubicBezTo>
                          <a:pt x="1150910" y="16312"/>
                          <a:pt x="1480418" y="-9875"/>
                          <a:pt x="1592098" y="0"/>
                        </a:cubicBezTo>
                        <a:cubicBezTo>
                          <a:pt x="1703778" y="9875"/>
                          <a:pt x="2029981" y="-21108"/>
                          <a:pt x="2274425" y="0"/>
                        </a:cubicBezTo>
                        <a:cubicBezTo>
                          <a:pt x="2282574" y="148943"/>
                          <a:pt x="2294118" y="330978"/>
                          <a:pt x="2274425" y="468775"/>
                        </a:cubicBezTo>
                        <a:cubicBezTo>
                          <a:pt x="2254732" y="606573"/>
                          <a:pt x="2258533" y="730018"/>
                          <a:pt x="2274425" y="937549"/>
                        </a:cubicBezTo>
                        <a:cubicBezTo>
                          <a:pt x="2094592" y="961643"/>
                          <a:pt x="1992551" y="960688"/>
                          <a:pt x="1728563" y="937549"/>
                        </a:cubicBezTo>
                        <a:cubicBezTo>
                          <a:pt x="1464575" y="914410"/>
                          <a:pt x="1404914" y="923556"/>
                          <a:pt x="1228190" y="937549"/>
                        </a:cubicBezTo>
                        <a:cubicBezTo>
                          <a:pt x="1051466" y="951542"/>
                          <a:pt x="861198" y="924381"/>
                          <a:pt x="659583" y="937549"/>
                        </a:cubicBezTo>
                        <a:cubicBezTo>
                          <a:pt x="457968" y="950717"/>
                          <a:pt x="201870" y="904793"/>
                          <a:pt x="0" y="937549"/>
                        </a:cubicBezTo>
                        <a:cubicBezTo>
                          <a:pt x="13899" y="835360"/>
                          <a:pt x="-425" y="588414"/>
                          <a:pt x="0" y="487525"/>
                        </a:cubicBezTo>
                        <a:cubicBezTo>
                          <a:pt x="425" y="386636"/>
                          <a:pt x="10212" y="236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Analysis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C565E6-8CB6-53F0-9815-75453B55D3BD}"/>
              </a:ext>
            </a:extLst>
          </p:cNvPr>
          <p:cNvSpPr/>
          <p:nvPr/>
        </p:nvSpPr>
        <p:spPr>
          <a:xfrm>
            <a:off x="5423192" y="4994563"/>
            <a:ext cx="1706359" cy="905438"/>
          </a:xfrm>
          <a:prstGeom prst="rect">
            <a:avLst/>
          </a:prstGeom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143636923">
                  <a:custGeom>
                    <a:avLst/>
                    <a:gdLst>
                      <a:gd name="connsiteX0" fmla="*/ 0 w 2274425"/>
                      <a:gd name="connsiteY0" fmla="*/ 0 h 937549"/>
                      <a:gd name="connsiteX1" fmla="*/ 523118 w 2274425"/>
                      <a:gd name="connsiteY1" fmla="*/ 0 h 937549"/>
                      <a:gd name="connsiteX2" fmla="*/ 1137213 w 2274425"/>
                      <a:gd name="connsiteY2" fmla="*/ 0 h 937549"/>
                      <a:gd name="connsiteX3" fmla="*/ 1637586 w 2274425"/>
                      <a:gd name="connsiteY3" fmla="*/ 0 h 937549"/>
                      <a:gd name="connsiteX4" fmla="*/ 2274425 w 2274425"/>
                      <a:gd name="connsiteY4" fmla="*/ 0 h 937549"/>
                      <a:gd name="connsiteX5" fmla="*/ 2274425 w 2274425"/>
                      <a:gd name="connsiteY5" fmla="*/ 440648 h 937549"/>
                      <a:gd name="connsiteX6" fmla="*/ 2274425 w 2274425"/>
                      <a:gd name="connsiteY6" fmla="*/ 937549 h 937549"/>
                      <a:gd name="connsiteX7" fmla="*/ 1774052 w 2274425"/>
                      <a:gd name="connsiteY7" fmla="*/ 937549 h 937549"/>
                      <a:gd name="connsiteX8" fmla="*/ 1159957 w 2274425"/>
                      <a:gd name="connsiteY8" fmla="*/ 937549 h 937549"/>
                      <a:gd name="connsiteX9" fmla="*/ 568606 w 2274425"/>
                      <a:gd name="connsiteY9" fmla="*/ 937549 h 937549"/>
                      <a:gd name="connsiteX10" fmla="*/ 0 w 2274425"/>
                      <a:gd name="connsiteY10" fmla="*/ 937549 h 937549"/>
                      <a:gd name="connsiteX11" fmla="*/ 0 w 2274425"/>
                      <a:gd name="connsiteY11" fmla="*/ 478150 h 937549"/>
                      <a:gd name="connsiteX12" fmla="*/ 0 w 2274425"/>
                      <a:gd name="connsiteY12" fmla="*/ 0 h 937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74425" h="937549" fill="none" extrusionOk="0">
                        <a:moveTo>
                          <a:pt x="0" y="0"/>
                        </a:moveTo>
                        <a:cubicBezTo>
                          <a:pt x="137457" y="-19479"/>
                          <a:pt x="407877" y="24550"/>
                          <a:pt x="523118" y="0"/>
                        </a:cubicBezTo>
                        <a:cubicBezTo>
                          <a:pt x="638359" y="-24550"/>
                          <a:pt x="896829" y="-29425"/>
                          <a:pt x="1137213" y="0"/>
                        </a:cubicBezTo>
                        <a:cubicBezTo>
                          <a:pt x="1377598" y="29425"/>
                          <a:pt x="1414421" y="-12671"/>
                          <a:pt x="1637586" y="0"/>
                        </a:cubicBezTo>
                        <a:cubicBezTo>
                          <a:pt x="1860751" y="12671"/>
                          <a:pt x="1967488" y="20294"/>
                          <a:pt x="2274425" y="0"/>
                        </a:cubicBezTo>
                        <a:cubicBezTo>
                          <a:pt x="2274378" y="98056"/>
                          <a:pt x="2258732" y="305629"/>
                          <a:pt x="2274425" y="440648"/>
                        </a:cubicBezTo>
                        <a:cubicBezTo>
                          <a:pt x="2290118" y="575667"/>
                          <a:pt x="2253582" y="743539"/>
                          <a:pt x="2274425" y="937549"/>
                        </a:cubicBezTo>
                        <a:cubicBezTo>
                          <a:pt x="2150153" y="922316"/>
                          <a:pt x="1942591" y="942902"/>
                          <a:pt x="1774052" y="937549"/>
                        </a:cubicBezTo>
                        <a:cubicBezTo>
                          <a:pt x="1605513" y="932196"/>
                          <a:pt x="1392278" y="931369"/>
                          <a:pt x="1159957" y="937549"/>
                        </a:cubicBezTo>
                        <a:cubicBezTo>
                          <a:pt x="927636" y="943729"/>
                          <a:pt x="759659" y="914570"/>
                          <a:pt x="568606" y="937549"/>
                        </a:cubicBezTo>
                        <a:cubicBezTo>
                          <a:pt x="377553" y="960528"/>
                          <a:pt x="243141" y="955523"/>
                          <a:pt x="0" y="937549"/>
                        </a:cubicBezTo>
                        <a:cubicBezTo>
                          <a:pt x="21769" y="780118"/>
                          <a:pt x="2967" y="619929"/>
                          <a:pt x="0" y="478150"/>
                        </a:cubicBezTo>
                        <a:cubicBezTo>
                          <a:pt x="-2967" y="336371"/>
                          <a:pt x="-6675" y="127546"/>
                          <a:pt x="0" y="0"/>
                        </a:cubicBezTo>
                        <a:close/>
                      </a:path>
                      <a:path w="2274425" h="937549" stroke="0" extrusionOk="0">
                        <a:moveTo>
                          <a:pt x="0" y="0"/>
                        </a:moveTo>
                        <a:cubicBezTo>
                          <a:pt x="111955" y="19518"/>
                          <a:pt x="298425" y="-10943"/>
                          <a:pt x="545862" y="0"/>
                        </a:cubicBezTo>
                        <a:cubicBezTo>
                          <a:pt x="793299" y="10943"/>
                          <a:pt x="941560" y="-16312"/>
                          <a:pt x="1046235" y="0"/>
                        </a:cubicBezTo>
                        <a:cubicBezTo>
                          <a:pt x="1150910" y="16312"/>
                          <a:pt x="1480418" y="-9875"/>
                          <a:pt x="1592098" y="0"/>
                        </a:cubicBezTo>
                        <a:cubicBezTo>
                          <a:pt x="1703778" y="9875"/>
                          <a:pt x="2029981" y="-21108"/>
                          <a:pt x="2274425" y="0"/>
                        </a:cubicBezTo>
                        <a:cubicBezTo>
                          <a:pt x="2282574" y="148943"/>
                          <a:pt x="2294118" y="330978"/>
                          <a:pt x="2274425" y="468775"/>
                        </a:cubicBezTo>
                        <a:cubicBezTo>
                          <a:pt x="2254732" y="606573"/>
                          <a:pt x="2258533" y="730018"/>
                          <a:pt x="2274425" y="937549"/>
                        </a:cubicBezTo>
                        <a:cubicBezTo>
                          <a:pt x="2094592" y="961643"/>
                          <a:pt x="1992551" y="960688"/>
                          <a:pt x="1728563" y="937549"/>
                        </a:cubicBezTo>
                        <a:cubicBezTo>
                          <a:pt x="1464575" y="914410"/>
                          <a:pt x="1404914" y="923556"/>
                          <a:pt x="1228190" y="937549"/>
                        </a:cubicBezTo>
                        <a:cubicBezTo>
                          <a:pt x="1051466" y="951542"/>
                          <a:pt x="861198" y="924381"/>
                          <a:pt x="659583" y="937549"/>
                        </a:cubicBezTo>
                        <a:cubicBezTo>
                          <a:pt x="457968" y="950717"/>
                          <a:pt x="201870" y="904793"/>
                          <a:pt x="0" y="937549"/>
                        </a:cubicBezTo>
                        <a:cubicBezTo>
                          <a:pt x="13899" y="835360"/>
                          <a:pt x="-425" y="588414"/>
                          <a:pt x="0" y="487525"/>
                        </a:cubicBezTo>
                        <a:cubicBezTo>
                          <a:pt x="425" y="386636"/>
                          <a:pt x="10212" y="236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Testing</a:t>
            </a:r>
            <a:endParaRPr lang="en-US" dirty="0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EA71A5FC-DAE2-33A1-8A35-60F8BC9D1155}"/>
              </a:ext>
            </a:extLst>
          </p:cNvPr>
          <p:cNvCxnSpPr>
            <a:cxnSpLocks/>
            <a:stCxn id="8" idx="2"/>
            <a:endCxn id="10" idx="2"/>
          </p:cNvCxnSpPr>
          <p:nvPr/>
        </p:nvCxnSpPr>
        <p:spPr>
          <a:xfrm rot="16200000" flipH="1">
            <a:off x="3117124" y="2104809"/>
            <a:ext cx="5705" cy="2771539"/>
          </a:xfrm>
          <a:prstGeom prst="curvedConnector3">
            <a:avLst>
              <a:gd name="adj1" fmla="val 11141543"/>
            </a:avLst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33E9C228-C7E4-8EFF-509C-FFF9B9D58B30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>
            <a:off x="5642958" y="3024658"/>
            <a:ext cx="1634327" cy="475751"/>
          </a:xfrm>
          <a:prstGeom prst="curvedConnector4">
            <a:avLst>
              <a:gd name="adj1" fmla="val 15209"/>
              <a:gd name="adj2" fmla="val 223863"/>
            </a:avLst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F3D1213-20FB-5847-0F37-5B58C1ACCDB5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8427228" y="2562859"/>
            <a:ext cx="1500431" cy="519515"/>
          </a:xfrm>
          <a:prstGeom prst="curvedConnector4">
            <a:avLst>
              <a:gd name="adj1" fmla="val 12104"/>
              <a:gd name="adj2" fmla="val 256454"/>
            </a:avLst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D84B22F-5CA8-07D5-E47C-E96E9DFCB0A4}"/>
              </a:ext>
            </a:extLst>
          </p:cNvPr>
          <p:cNvSpPr txBox="1">
            <a:spLocks/>
          </p:cNvSpPr>
          <p:nvPr/>
        </p:nvSpPr>
        <p:spPr>
          <a:xfrm>
            <a:off x="4819272" y="1473815"/>
            <a:ext cx="2826128" cy="8776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bg1"/>
                </a:solidFill>
              </a:rPr>
              <a:t>Mirrors industry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DAD9F6C4-DCA1-D450-A868-899ACA03C358}"/>
              </a:ext>
            </a:extLst>
          </p:cNvPr>
          <p:cNvSpPr txBox="1">
            <a:spLocks/>
          </p:cNvSpPr>
          <p:nvPr/>
        </p:nvSpPr>
        <p:spPr>
          <a:xfrm>
            <a:off x="2988781" y="6043229"/>
            <a:ext cx="2388118" cy="650375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>
                <a:solidFill>
                  <a:schemeClr val="bg1"/>
                </a:solidFill>
              </a:rPr>
              <a:t>At all stages!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D989565-D413-AA95-C772-8734FF8C6D77}"/>
              </a:ext>
            </a:extLst>
          </p:cNvPr>
          <p:cNvSpPr txBox="1">
            <a:spLocks/>
          </p:cNvSpPr>
          <p:nvPr/>
        </p:nvSpPr>
        <p:spPr>
          <a:xfrm>
            <a:off x="8936709" y="6254786"/>
            <a:ext cx="2826128" cy="8776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i="1" dirty="0">
                <a:solidFill>
                  <a:schemeClr val="bg1"/>
                </a:solidFill>
              </a:rPr>
              <a:t>A lot of work!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DBA3BAD2-9004-2FCE-E976-3DDD408EA05B}"/>
              </a:ext>
            </a:extLst>
          </p:cNvPr>
          <p:cNvCxnSpPr>
            <a:cxnSpLocks/>
            <a:stCxn id="43" idx="1"/>
            <a:endCxn id="20" idx="2"/>
          </p:cNvCxnSpPr>
          <p:nvPr/>
        </p:nvCxnSpPr>
        <p:spPr>
          <a:xfrm rot="10800000">
            <a:off x="2003869" y="5881747"/>
            <a:ext cx="984912" cy="486670"/>
          </a:xfrm>
          <a:prstGeom prst="curvedConnector2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2184712-91DC-F46A-5349-B7999762B966}"/>
              </a:ext>
            </a:extLst>
          </p:cNvPr>
          <p:cNvCxnSpPr>
            <a:cxnSpLocks/>
            <a:stCxn id="43" idx="0"/>
            <a:endCxn id="21" idx="2"/>
          </p:cNvCxnSpPr>
          <p:nvPr/>
        </p:nvCxnSpPr>
        <p:spPr>
          <a:xfrm rot="5400000" flipH="1" flipV="1">
            <a:off x="3956292" y="5816681"/>
            <a:ext cx="453097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614F773-48E2-11CB-652A-B582752619C2}"/>
              </a:ext>
            </a:extLst>
          </p:cNvPr>
          <p:cNvCxnSpPr>
            <a:cxnSpLocks/>
            <a:stCxn id="43" idx="3"/>
            <a:endCxn id="22" idx="2"/>
          </p:cNvCxnSpPr>
          <p:nvPr/>
        </p:nvCxnSpPr>
        <p:spPr>
          <a:xfrm flipV="1">
            <a:off x="5376899" y="5900001"/>
            <a:ext cx="899473" cy="468416"/>
          </a:xfrm>
          <a:prstGeom prst="curvedConnector2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66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0308B44-7053-2C4D-CD4D-D8BBD0B3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0279E8-BE87-52F9-9F02-D0BC1DA50365}"/>
              </a:ext>
            </a:extLst>
          </p:cNvPr>
          <p:cNvSpPr txBox="1">
            <a:spLocks/>
          </p:cNvSpPr>
          <p:nvPr/>
        </p:nvSpPr>
        <p:spPr>
          <a:xfrm>
            <a:off x="277997" y="1238991"/>
            <a:ext cx="9963805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DRDR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DCBEC34-98BC-B8F4-871D-912A0663D775}"/>
              </a:ext>
            </a:extLst>
          </p:cNvPr>
          <p:cNvSpPr txBox="1">
            <a:spLocks/>
          </p:cNvSpPr>
          <p:nvPr/>
        </p:nvSpPr>
        <p:spPr>
          <a:xfrm>
            <a:off x="277996" y="1816713"/>
            <a:ext cx="5733337" cy="18254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Design Requirements</a:t>
            </a:r>
          </a:p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Quantify what you don’t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E18E2-441B-DA34-626F-EF2495E5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00" y="426844"/>
            <a:ext cx="5338156" cy="2454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3B24A6-48B3-A122-F2F2-8CF107E5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806" y="3642198"/>
            <a:ext cx="6165406" cy="307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DC68D-C0C6-A5D7-93F8-D9158F7D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043" y="3539483"/>
            <a:ext cx="3257993" cy="2953981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FDEA9C0-350F-B62F-FC56-4AB56624CE6B}"/>
              </a:ext>
            </a:extLst>
          </p:cNvPr>
          <p:cNvSpPr txBox="1">
            <a:spLocks/>
          </p:cNvSpPr>
          <p:nvPr/>
        </p:nvSpPr>
        <p:spPr>
          <a:xfrm>
            <a:off x="6877396" y="2729456"/>
            <a:ext cx="2873433" cy="7820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tx2"/>
                </a:solidFill>
              </a:rPr>
              <a:t>Initial Simulation (F vs g’s)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A3A4303-0F0A-E3BC-F060-A05B36B08492}"/>
              </a:ext>
            </a:extLst>
          </p:cNvPr>
          <p:cNvSpPr txBox="1">
            <a:spLocks/>
          </p:cNvSpPr>
          <p:nvPr/>
        </p:nvSpPr>
        <p:spPr>
          <a:xfrm>
            <a:off x="6319115" y="4679588"/>
            <a:ext cx="2873433" cy="7820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tx2"/>
                </a:solidFill>
              </a:rPr>
              <a:t>FBDs (8.01 GIR)</a:t>
            </a:r>
          </a:p>
        </p:txBody>
      </p:sp>
    </p:spTree>
    <p:extLst>
      <p:ext uri="{BB962C8B-B14F-4D97-AF65-F5344CB8AC3E}">
        <p14:creationId xmlns:p14="http://schemas.microsoft.com/office/powerpoint/2010/main" val="3731181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0308B44-7053-2C4D-CD4D-D8BBD0B3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0279E8-BE87-52F9-9F02-D0BC1DA50365}"/>
              </a:ext>
            </a:extLst>
          </p:cNvPr>
          <p:cNvSpPr txBox="1">
            <a:spLocks/>
          </p:cNvSpPr>
          <p:nvPr/>
        </p:nvSpPr>
        <p:spPr>
          <a:xfrm>
            <a:off x="277997" y="1238991"/>
            <a:ext cx="9963805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CoDR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DCBEC34-98BC-B8F4-871D-912A0663D775}"/>
              </a:ext>
            </a:extLst>
          </p:cNvPr>
          <p:cNvSpPr txBox="1">
            <a:spLocks/>
          </p:cNvSpPr>
          <p:nvPr/>
        </p:nvSpPr>
        <p:spPr>
          <a:xfrm>
            <a:off x="277996" y="1816713"/>
            <a:ext cx="5733337" cy="18254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Concept Review</a:t>
            </a:r>
          </a:p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Evaluate risks and tradeoffs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FD133-21AA-040B-F0A5-D950315D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03"/>
          <a:stretch/>
        </p:blipFill>
        <p:spPr>
          <a:xfrm>
            <a:off x="383463" y="3429000"/>
            <a:ext cx="7467600" cy="3164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EAA111-9131-888A-10FC-8E6E22C98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18" y="543883"/>
            <a:ext cx="4203970" cy="2264543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2FD33CF5-6834-9D4F-292C-CAF5D857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30" y="3035910"/>
            <a:ext cx="4063571" cy="3047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BBC2DBC-C62A-151C-F129-436982071654}"/>
              </a:ext>
            </a:extLst>
          </p:cNvPr>
          <p:cNvSpPr txBox="1">
            <a:spLocks/>
          </p:cNvSpPr>
          <p:nvPr/>
        </p:nvSpPr>
        <p:spPr>
          <a:xfrm>
            <a:off x="8135543" y="6083588"/>
            <a:ext cx="5733337" cy="18254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tx2"/>
                </a:solidFill>
              </a:rPr>
              <a:t>Get some real-life data!</a:t>
            </a:r>
          </a:p>
        </p:txBody>
      </p:sp>
    </p:spTree>
    <p:extLst>
      <p:ext uri="{BB962C8B-B14F-4D97-AF65-F5344CB8AC3E}">
        <p14:creationId xmlns:p14="http://schemas.microsoft.com/office/powerpoint/2010/main" val="146144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0308B44-7053-2C4D-CD4D-D8BBD0B3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347873"/>
            <a:ext cx="1644650" cy="9461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0279E8-BE87-52F9-9F02-D0BC1DA50365}"/>
              </a:ext>
            </a:extLst>
          </p:cNvPr>
          <p:cNvSpPr txBox="1">
            <a:spLocks/>
          </p:cNvSpPr>
          <p:nvPr/>
        </p:nvSpPr>
        <p:spPr>
          <a:xfrm>
            <a:off x="277997" y="1238991"/>
            <a:ext cx="9963805" cy="52090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200" b="1" i="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DR1/2/3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DCBEC34-98BC-B8F4-871D-912A0663D775}"/>
              </a:ext>
            </a:extLst>
          </p:cNvPr>
          <p:cNvSpPr txBox="1">
            <a:spLocks/>
          </p:cNvSpPr>
          <p:nvPr/>
        </p:nvSpPr>
        <p:spPr>
          <a:xfrm>
            <a:off x="8377469" y="3525295"/>
            <a:ext cx="3666700" cy="23664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Continue refining concept feasibility</a:t>
            </a:r>
          </a:p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Get rough sizes of parts – “sizing”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B0574F7-0519-0BB2-FD7E-27D6C227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8" y="3913897"/>
            <a:ext cx="7710386" cy="294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902DEF82-6915-E017-77A8-75A127B4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54" y="242676"/>
            <a:ext cx="6032915" cy="309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BEEAB4-C78A-E26D-D9AC-44776401FE86}"/>
              </a:ext>
            </a:extLst>
          </p:cNvPr>
          <p:cNvSpPr txBox="1">
            <a:spLocks/>
          </p:cNvSpPr>
          <p:nvPr/>
        </p:nvSpPr>
        <p:spPr>
          <a:xfrm>
            <a:off x="430396" y="1969113"/>
            <a:ext cx="5733337" cy="18254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4200" b="1" i="0" kern="1200">
                <a:solidFill>
                  <a:schemeClr val="accent2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Hand calculations</a:t>
            </a:r>
          </a:p>
          <a:p>
            <a:pPr marL="571500" indent="-571500">
              <a:buFontTx/>
              <a:buChar char="-"/>
            </a:pPr>
            <a:r>
              <a:rPr lang="en-US" sz="2500" dirty="0">
                <a:solidFill>
                  <a:schemeClr val="tx2"/>
                </a:solidFill>
              </a:rPr>
              <a:t>First principles – 2.001. Quick order-of-magnitude estimate</a:t>
            </a:r>
          </a:p>
        </p:txBody>
      </p:sp>
    </p:spTree>
    <p:extLst>
      <p:ext uri="{BB962C8B-B14F-4D97-AF65-F5344CB8AC3E}">
        <p14:creationId xmlns:p14="http://schemas.microsoft.com/office/powerpoint/2010/main" val="1129716814"/>
      </p:ext>
    </p:extLst>
  </p:cSld>
  <p:clrMapOvr>
    <a:masterClrMapping/>
  </p:clrMapOvr>
</p:sld>
</file>

<file path=ppt/theme/theme1.xml><?xml version="1.0" encoding="utf-8"?>
<a:theme xmlns:a="http://schemas.openxmlformats.org/drawingml/2006/main" name="Main Theme">
  <a:themeElements>
    <a:clrScheme name="MIT 1">
      <a:dk1>
        <a:srgbClr val="000000"/>
      </a:dk1>
      <a:lt1>
        <a:srgbClr val="FFFFFF"/>
      </a:lt1>
      <a:dk2>
        <a:srgbClr val="750014"/>
      </a:dk2>
      <a:lt2>
        <a:srgbClr val="F2F3F8"/>
      </a:lt2>
      <a:accent1>
        <a:srgbClr val="750014"/>
      </a:accent1>
      <a:accent2>
        <a:srgbClr val="FF1423"/>
      </a:accent2>
      <a:accent3>
        <a:srgbClr val="8B959E"/>
      </a:accent3>
      <a:accent4>
        <a:srgbClr val="40464C"/>
      </a:accent4>
      <a:accent5>
        <a:srgbClr val="1966FF"/>
      </a:accent5>
      <a:accent6>
        <a:srgbClr val="001980"/>
      </a:accent6>
      <a:hlink>
        <a:srgbClr val="FF1423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Ins="0" rtlCol="0">
        <a:spAutoFit/>
      </a:bodyPr>
      <a:lstStyle>
        <a:defPPr algn="l">
          <a:defRPr dirty="0" smtClean="0">
            <a:effectLst/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MIT 1">
      <a:dk1>
        <a:srgbClr val="000000"/>
      </a:dk1>
      <a:lt1>
        <a:srgbClr val="FFFFFF"/>
      </a:lt1>
      <a:dk2>
        <a:srgbClr val="750014"/>
      </a:dk2>
      <a:lt2>
        <a:srgbClr val="F2F3F8"/>
      </a:lt2>
      <a:accent1>
        <a:srgbClr val="750014"/>
      </a:accent1>
      <a:accent2>
        <a:srgbClr val="FF1423"/>
      </a:accent2>
      <a:accent3>
        <a:srgbClr val="8B959E"/>
      </a:accent3>
      <a:accent4>
        <a:srgbClr val="40464C"/>
      </a:accent4>
      <a:accent5>
        <a:srgbClr val="1966FF"/>
      </a:accent5>
      <a:accent6>
        <a:srgbClr val="001980"/>
      </a:accent6>
      <a:hlink>
        <a:srgbClr val="FF1423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Ins="0" rtlCol="0">
        <a:spAutoFit/>
      </a:bodyPr>
      <a:lstStyle>
        <a:defPPr algn="l">
          <a:defRPr dirty="0" smtClean="0">
            <a:effectLst/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– Red Text">
  <a:themeElements>
    <a:clrScheme name="MIT 1">
      <a:dk1>
        <a:srgbClr val="000000"/>
      </a:dk1>
      <a:lt1>
        <a:srgbClr val="FFFFFF"/>
      </a:lt1>
      <a:dk2>
        <a:srgbClr val="750014"/>
      </a:dk2>
      <a:lt2>
        <a:srgbClr val="F2F3F8"/>
      </a:lt2>
      <a:accent1>
        <a:srgbClr val="750014"/>
      </a:accent1>
      <a:accent2>
        <a:srgbClr val="FF1423"/>
      </a:accent2>
      <a:accent3>
        <a:srgbClr val="8B959E"/>
      </a:accent3>
      <a:accent4>
        <a:srgbClr val="40464C"/>
      </a:accent4>
      <a:accent5>
        <a:srgbClr val="1966FF"/>
      </a:accent5>
      <a:accent6>
        <a:srgbClr val="001980"/>
      </a:accent6>
      <a:hlink>
        <a:srgbClr val="FF1423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Ins="0" rtlCol="0">
        <a:spAutoFit/>
      </a:bodyPr>
      <a:lstStyle>
        <a:defPPr algn="l">
          <a:defRPr dirty="0" smtClean="0">
            <a:effectLst/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 – Gray Text">
  <a:themeElements>
    <a:clrScheme name="MIT 1">
      <a:dk1>
        <a:srgbClr val="000000"/>
      </a:dk1>
      <a:lt1>
        <a:srgbClr val="FFFFFF"/>
      </a:lt1>
      <a:dk2>
        <a:srgbClr val="750014"/>
      </a:dk2>
      <a:lt2>
        <a:srgbClr val="F2F3F8"/>
      </a:lt2>
      <a:accent1>
        <a:srgbClr val="750014"/>
      </a:accent1>
      <a:accent2>
        <a:srgbClr val="FF1423"/>
      </a:accent2>
      <a:accent3>
        <a:srgbClr val="8B959E"/>
      </a:accent3>
      <a:accent4>
        <a:srgbClr val="40464C"/>
      </a:accent4>
      <a:accent5>
        <a:srgbClr val="1966FF"/>
      </a:accent5>
      <a:accent6>
        <a:srgbClr val="001980"/>
      </a:accent6>
      <a:hlink>
        <a:srgbClr val="FF1423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Ins="0" rtlCol="0">
        <a:spAutoFit/>
      </a:bodyPr>
      <a:lstStyle>
        <a:defPPr algn="l">
          <a:defRPr dirty="0" smtClean="0">
            <a:effectLst/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3205</TotalTime>
  <Words>784</Words>
  <Application>Microsoft Macintosh PowerPoint</Application>
  <PresentationFormat>Widescreen</PresentationFormat>
  <Paragraphs>142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Helvetica</vt:lpstr>
      <vt:lpstr>ProximaNova</vt:lpstr>
      <vt:lpstr>Slack-Lato</vt:lpstr>
      <vt:lpstr>Wingdings</vt:lpstr>
      <vt:lpstr>Main Theme</vt:lpstr>
      <vt:lpstr>Black</vt:lpstr>
      <vt:lpstr>White – Red Text</vt:lpstr>
      <vt:lpstr>White – Gray Text</vt:lpstr>
      <vt:lpstr>Formula SAE at MIT</vt:lpstr>
      <vt:lpstr>What’s FSAE all about?</vt:lpstr>
      <vt:lpstr>What’s FSAE all about?</vt:lpstr>
      <vt:lpstr>PowerPoint Presentation</vt:lpstr>
      <vt:lpstr>PowerPoint Presentation</vt:lpstr>
      <vt:lpstr>Design Process -</vt:lpstr>
      <vt:lpstr>PowerPoint Presentation</vt:lpstr>
      <vt:lpstr>PowerPoint Presentation</vt:lpstr>
      <vt:lpstr>PowerPoint Presentation</vt:lpstr>
      <vt:lpstr>FEM – Finite Element Modelling</vt:lpstr>
      <vt:lpstr>FEM – Finite Element Modelling</vt:lpstr>
      <vt:lpstr>Simulation – Modal Analysis</vt:lpstr>
      <vt:lpstr>Engineering Drawings</vt:lpstr>
      <vt:lpstr>Manufacturing</vt:lpstr>
      <vt:lpstr>Real World Validation</vt:lpstr>
      <vt:lpstr>PowerPoint Presentation</vt:lpstr>
      <vt:lpstr>PowerPoint Presentation</vt:lpstr>
      <vt:lpstr>PowerPoint Presentation</vt:lpstr>
      <vt:lpstr>No matter how much validation you do…   Stress exceeds allowable due to Hertzian contact stress, fatigue – 300km</vt:lpstr>
      <vt:lpstr>System Highlight - Frame</vt:lpstr>
      <vt:lpstr>System Highlight - Battery</vt:lpstr>
      <vt:lpstr>System Highlight – Attenuator</vt:lpstr>
      <vt:lpstr>Thanks!!</vt:lpstr>
      <vt:lpstr>Thanks!!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Opus 4</dc:creator>
  <cp:keywords/>
  <dc:description/>
  <cp:lastModifiedBy>Aaron M Becker</cp:lastModifiedBy>
  <cp:revision>412</cp:revision>
  <dcterms:created xsi:type="dcterms:W3CDTF">2023-07-31T14:39:43Z</dcterms:created>
  <dcterms:modified xsi:type="dcterms:W3CDTF">2024-11-05T20:31:07Z</dcterms:modified>
  <cp:category/>
</cp:coreProperties>
</file>